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560" r:id="rId1"/>
  </p:sldMasterIdLst>
  <p:notesMasterIdLst>
    <p:notesMasterId r:id="rId148"/>
  </p:notesMasterIdLst>
  <p:sldIdLst>
    <p:sldId id="256" r:id="rId2"/>
    <p:sldId id="520" r:id="rId3"/>
    <p:sldId id="257" r:id="rId4"/>
    <p:sldId id="328" r:id="rId5"/>
    <p:sldId id="330" r:id="rId6"/>
    <p:sldId id="331" r:id="rId7"/>
    <p:sldId id="332" r:id="rId8"/>
    <p:sldId id="334" r:id="rId9"/>
    <p:sldId id="335" r:id="rId10"/>
    <p:sldId id="339" r:id="rId11"/>
    <p:sldId id="336" r:id="rId12"/>
    <p:sldId id="340" r:id="rId13"/>
    <p:sldId id="341" r:id="rId14"/>
    <p:sldId id="342" r:id="rId15"/>
    <p:sldId id="388" r:id="rId16"/>
    <p:sldId id="344" r:id="rId17"/>
    <p:sldId id="346" r:id="rId18"/>
    <p:sldId id="347" r:id="rId19"/>
    <p:sldId id="348" r:id="rId20"/>
    <p:sldId id="519" r:id="rId21"/>
    <p:sldId id="352" r:id="rId22"/>
    <p:sldId id="353" r:id="rId23"/>
    <p:sldId id="354" r:id="rId24"/>
    <p:sldId id="355" r:id="rId25"/>
    <p:sldId id="369" r:id="rId26"/>
    <p:sldId id="357" r:id="rId27"/>
    <p:sldId id="358" r:id="rId28"/>
    <p:sldId id="362" r:id="rId29"/>
    <p:sldId id="364" r:id="rId30"/>
    <p:sldId id="365" r:id="rId31"/>
    <p:sldId id="527" r:id="rId32"/>
    <p:sldId id="389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379" r:id="rId42"/>
    <p:sldId id="380" r:id="rId43"/>
    <p:sldId id="381" r:id="rId44"/>
    <p:sldId id="382" r:id="rId45"/>
    <p:sldId id="383" r:id="rId46"/>
    <p:sldId id="384" r:id="rId47"/>
    <p:sldId id="385" r:id="rId48"/>
    <p:sldId id="387" r:id="rId49"/>
    <p:sldId id="390" r:id="rId50"/>
    <p:sldId id="391" r:id="rId51"/>
    <p:sldId id="392" r:id="rId52"/>
    <p:sldId id="393" r:id="rId53"/>
    <p:sldId id="394" r:id="rId54"/>
    <p:sldId id="395" r:id="rId55"/>
    <p:sldId id="396" r:id="rId56"/>
    <p:sldId id="397" r:id="rId57"/>
    <p:sldId id="399" r:id="rId58"/>
    <p:sldId id="400" r:id="rId59"/>
    <p:sldId id="521" r:id="rId60"/>
    <p:sldId id="402" r:id="rId61"/>
    <p:sldId id="407" r:id="rId62"/>
    <p:sldId id="522" r:id="rId63"/>
    <p:sldId id="408" r:id="rId64"/>
    <p:sldId id="405" r:id="rId65"/>
    <p:sldId id="409" r:id="rId66"/>
    <p:sldId id="406" r:id="rId67"/>
    <p:sldId id="411" r:id="rId68"/>
    <p:sldId id="413" r:id="rId69"/>
    <p:sldId id="414" r:id="rId70"/>
    <p:sldId id="415" r:id="rId71"/>
    <p:sldId id="416" r:id="rId72"/>
    <p:sldId id="417" r:id="rId73"/>
    <p:sldId id="418" r:id="rId74"/>
    <p:sldId id="421" r:id="rId75"/>
    <p:sldId id="422" r:id="rId76"/>
    <p:sldId id="423" r:id="rId77"/>
    <p:sldId id="425" r:id="rId78"/>
    <p:sldId id="426" r:id="rId79"/>
    <p:sldId id="428" r:id="rId80"/>
    <p:sldId id="429" r:id="rId81"/>
    <p:sldId id="430" r:id="rId82"/>
    <p:sldId id="482" r:id="rId83"/>
    <p:sldId id="434" r:id="rId84"/>
    <p:sldId id="524" r:id="rId85"/>
    <p:sldId id="436" r:id="rId86"/>
    <p:sldId id="438" r:id="rId87"/>
    <p:sldId id="439" r:id="rId88"/>
    <p:sldId id="440" r:id="rId89"/>
    <p:sldId id="442" r:id="rId90"/>
    <p:sldId id="526" r:id="rId91"/>
    <p:sldId id="443" r:id="rId92"/>
    <p:sldId id="445" r:id="rId93"/>
    <p:sldId id="447" r:id="rId94"/>
    <p:sldId id="449" r:id="rId95"/>
    <p:sldId id="450" r:id="rId96"/>
    <p:sldId id="451" r:id="rId97"/>
    <p:sldId id="452" r:id="rId98"/>
    <p:sldId id="453" r:id="rId99"/>
    <p:sldId id="454" r:id="rId100"/>
    <p:sldId id="457" r:id="rId101"/>
    <p:sldId id="455" r:id="rId102"/>
    <p:sldId id="456" r:id="rId103"/>
    <p:sldId id="458" r:id="rId104"/>
    <p:sldId id="459" r:id="rId105"/>
    <p:sldId id="460" r:id="rId106"/>
    <p:sldId id="461" r:id="rId107"/>
    <p:sldId id="462" r:id="rId108"/>
    <p:sldId id="464" r:id="rId109"/>
    <p:sldId id="466" r:id="rId110"/>
    <p:sldId id="467" r:id="rId111"/>
    <p:sldId id="469" r:id="rId112"/>
    <p:sldId id="470" r:id="rId113"/>
    <p:sldId id="471" r:id="rId114"/>
    <p:sldId id="483" r:id="rId115"/>
    <p:sldId id="474" r:id="rId116"/>
    <p:sldId id="528" r:id="rId117"/>
    <p:sldId id="472" r:id="rId118"/>
    <p:sldId id="475" r:id="rId119"/>
    <p:sldId id="477" r:id="rId120"/>
    <p:sldId id="478" r:id="rId121"/>
    <p:sldId id="479" r:id="rId122"/>
    <p:sldId id="480" r:id="rId123"/>
    <p:sldId id="485" r:id="rId124"/>
    <p:sldId id="487" r:id="rId125"/>
    <p:sldId id="489" r:id="rId126"/>
    <p:sldId id="491" r:id="rId127"/>
    <p:sldId id="525" r:id="rId128"/>
    <p:sldId id="494" r:id="rId129"/>
    <p:sldId id="495" r:id="rId130"/>
    <p:sldId id="496" r:id="rId131"/>
    <p:sldId id="498" r:id="rId132"/>
    <p:sldId id="499" r:id="rId133"/>
    <p:sldId id="500" r:id="rId134"/>
    <p:sldId id="502" r:id="rId135"/>
    <p:sldId id="503" r:id="rId136"/>
    <p:sldId id="507" r:id="rId137"/>
    <p:sldId id="508" r:id="rId138"/>
    <p:sldId id="509" r:id="rId139"/>
    <p:sldId id="510" r:id="rId140"/>
    <p:sldId id="511" r:id="rId141"/>
    <p:sldId id="512" r:id="rId142"/>
    <p:sldId id="513" r:id="rId143"/>
    <p:sldId id="514" r:id="rId144"/>
    <p:sldId id="515" r:id="rId145"/>
    <p:sldId id="516" r:id="rId146"/>
    <p:sldId id="518" r:id="rId147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30" autoAdjust="0"/>
    <p:restoredTop sz="80540" autoAdjust="0"/>
  </p:normalViewPr>
  <p:slideViewPr>
    <p:cSldViewPr>
      <p:cViewPr>
        <p:scale>
          <a:sx n="40" d="100"/>
          <a:sy n="40" d="100"/>
        </p:scale>
        <p:origin x="-82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2" d="100"/>
          <a:sy n="42" d="100"/>
        </p:scale>
        <p:origin x="-148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notesMaster" Target="notesMasters/notesMaster1.xml"/><Relationship Id="rId15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714E6D0-F271-4397-BB8D-9B11D1A0978F}" type="datetimeFigureOut">
              <a:rPr lang="ar-EG" smtClean="0"/>
              <a:t>21/06/1438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F81461-3F9C-4E5B-A40D-4BCE8F26608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219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27315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105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106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107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108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109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110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111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112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113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114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115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116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117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118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119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120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121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122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123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124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125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126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128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129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130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131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132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133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134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135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136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137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139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140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141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142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143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144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145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146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20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21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22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23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24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25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26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27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28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29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30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32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33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34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35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36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37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38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39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40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41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42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43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44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45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46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47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48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49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50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51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52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53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54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55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56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57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58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60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61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62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63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64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65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66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67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68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69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70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71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72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73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74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75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76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77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78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79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80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81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82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83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84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85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86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87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88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89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91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92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93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94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95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96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97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98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99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100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101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102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103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81461-3F9C-4E5B-A40D-4BCE8F266081}" type="slidenum">
              <a:rPr lang="ar-EG" smtClean="0"/>
              <a:t>104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1275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643-4C00-49CB-88CE-84F2EC3C0D37}" type="datetimeFigureOut">
              <a:rPr lang="ar-EG" smtClean="0"/>
              <a:t>21/06/1438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643-4C00-49CB-88CE-84F2EC3C0D37}" type="datetimeFigureOut">
              <a:rPr lang="ar-EG" smtClean="0"/>
              <a:t>21/06/1438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643-4C00-49CB-88CE-84F2EC3C0D37}" type="datetimeFigureOut">
              <a:rPr lang="ar-EG" smtClean="0"/>
              <a:t>21/06/1438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643-4C00-49CB-88CE-84F2EC3C0D37}" type="datetimeFigureOut">
              <a:rPr lang="ar-EG" smtClean="0"/>
              <a:t>21/06/1438</a:t>
            </a:fld>
            <a:endParaRPr lang="ar-E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643-4C00-49CB-88CE-84F2EC3C0D37}" type="datetimeFigureOut">
              <a:rPr lang="ar-EG" smtClean="0"/>
              <a:t>21/06/1438</a:t>
            </a:fld>
            <a:endParaRPr lang="ar-EG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643-4C00-49CB-88CE-84F2EC3C0D37}" type="datetimeFigureOut">
              <a:rPr lang="ar-EG" smtClean="0"/>
              <a:t>21/06/1438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643-4C00-49CB-88CE-84F2EC3C0D37}" type="datetimeFigureOut">
              <a:rPr lang="ar-EG" smtClean="0"/>
              <a:t>21/06/1438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643-4C00-49CB-88CE-84F2EC3C0D37}" type="datetimeFigureOut">
              <a:rPr lang="ar-EG" smtClean="0"/>
              <a:t>21/06/1438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643-4C00-49CB-88CE-84F2EC3C0D37}" type="datetimeFigureOut">
              <a:rPr lang="ar-EG" smtClean="0"/>
              <a:t>21/06/1438</a:t>
            </a:fld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F73643-4C00-49CB-88CE-84F2EC3C0D37}" type="datetimeFigureOut">
              <a:rPr lang="ar-EG" smtClean="0"/>
              <a:t>21/06/1438</a:t>
            </a:fld>
            <a:endParaRPr lang="ar-E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3643-4C00-49CB-88CE-84F2EC3C0D37}" type="datetimeFigureOut">
              <a:rPr lang="ar-EG" smtClean="0"/>
              <a:t>21/06/1438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5C57AC2-D408-4AEB-8AEA-D94655C8CDB2}" type="slidenum">
              <a:rPr lang="ar-EG" smtClean="0"/>
              <a:t>‹#›</a:t>
            </a:fld>
            <a:endParaRPr lang="ar-EG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7F73643-4C00-49CB-88CE-84F2EC3C0D37}" type="datetimeFigureOut">
              <a:rPr lang="ar-EG" smtClean="0"/>
              <a:t>21/06/1438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1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0.xml.rels><?xml version="1.0" encoding="UTF-8" standalone="yes"?>
<Relationships xmlns="http://schemas.openxmlformats.org/package/2006/relationships"><Relationship Id="rId8" Type="http://schemas.microsoft.com/office/2007/relationships/hdphoto" Target="../media/hdphoto63.wdp"/><Relationship Id="rId3" Type="http://schemas.openxmlformats.org/officeDocument/2006/relationships/image" Target="../media/image97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2.wdp"/><Relationship Id="rId5" Type="http://schemas.openxmlformats.org/officeDocument/2006/relationships/image" Target="../media/image98.png"/><Relationship Id="rId4" Type="http://schemas.microsoft.com/office/2007/relationships/hdphoto" Target="../media/hdphoto61.wdp"/></Relationships>
</file>

<file path=ppt/slides/_rels/slide101.xml.rels><?xml version="1.0" encoding="UTF-8" standalone="yes"?>
<Relationships xmlns="http://schemas.openxmlformats.org/package/2006/relationships"><Relationship Id="rId8" Type="http://schemas.microsoft.com/office/2007/relationships/hdphoto" Target="../media/hdphoto64.wdp"/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2.wdp"/><Relationship Id="rId5" Type="http://schemas.openxmlformats.org/officeDocument/2006/relationships/image" Target="../media/image98.png"/><Relationship Id="rId4" Type="http://schemas.microsoft.com/office/2007/relationships/hdphoto" Target="../media/hdphoto61.wdp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5.wdp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5.wdp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7.wdp"/><Relationship Id="rId5" Type="http://schemas.openxmlformats.org/officeDocument/2006/relationships/image" Target="../media/image103.png"/><Relationship Id="rId4" Type="http://schemas.microsoft.com/office/2007/relationships/hdphoto" Target="../media/hdphoto66.wdp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8.wdp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9.wdp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0.wdp"/><Relationship Id="rId5" Type="http://schemas.openxmlformats.org/officeDocument/2006/relationships/image" Target="../media/image107.png"/><Relationship Id="rId4" Type="http://schemas.microsoft.com/office/2007/relationships/hdphoto" Target="../media/hdphoto69.wdp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1.wdp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1.wdp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1.wdp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2.wdp"/><Relationship Id="rId5" Type="http://schemas.openxmlformats.org/officeDocument/2006/relationships/image" Target="../media/image109.png"/><Relationship Id="rId4" Type="http://schemas.microsoft.com/office/2007/relationships/hdphoto" Target="../media/hdphoto71.wdp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3.wdp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3.wdp"/><Relationship Id="rId5" Type="http://schemas.openxmlformats.org/officeDocument/2006/relationships/image" Target="../media/image110.png"/><Relationship Id="rId4" Type="http://schemas.microsoft.com/office/2007/relationships/hdphoto" Target="../media/hdphoto74.wdp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5.wdp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6.wdp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7.wdp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7.wdp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8.wdp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9.wdp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0.wdp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1.wdp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2.wdp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3.wdp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.png"/><Relationship Id="rId4" Type="http://schemas.microsoft.com/office/2007/relationships/hdphoto" Target="../media/hdphoto83.wdp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4.wdp"/><Relationship Id="rId5" Type="http://schemas.openxmlformats.org/officeDocument/2006/relationships/image" Target="../media/image122.png"/><Relationship Id="rId4" Type="http://schemas.microsoft.com/office/2007/relationships/hdphoto" Target="../media/hdphoto83.wdp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5.wdp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6.wdp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7.wdp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8.wdp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9.wdp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9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91.wdp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92.wdp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7.png"/><Relationship Id="rId4" Type="http://schemas.microsoft.com/office/2007/relationships/hdphoto" Target="../media/hdphoto9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33.png"/><Relationship Id="rId4" Type="http://schemas.microsoft.com/office/2007/relationships/hdphoto" Target="../media/hdphoto10.wdp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35.png"/><Relationship Id="rId4" Type="http://schemas.microsoft.com/office/2007/relationships/hdphoto" Target="../media/hdphoto1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40.png"/><Relationship Id="rId4" Type="http://schemas.microsoft.com/office/2007/relationships/hdphoto" Target="../media/hdphoto15.wdp"/><Relationship Id="rId9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8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8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image" Target="../media/image45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5" Type="http://schemas.openxmlformats.org/officeDocument/2006/relationships/image" Target="../media/image44.png"/><Relationship Id="rId4" Type="http://schemas.microsoft.com/office/2007/relationships/hdphoto" Target="../media/hdphoto20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microsoft.com/office/2007/relationships/hdphoto" Target="../media/hdphoto2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3.wdp"/><Relationship Id="rId5" Type="http://schemas.openxmlformats.org/officeDocument/2006/relationships/image" Target="../media/image49.png"/><Relationship Id="rId4" Type="http://schemas.microsoft.com/office/2007/relationships/hdphoto" Target="../media/hdphoto22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microsoft.com/office/2007/relationships/hdphoto" Target="../media/hdphoto24.wdp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4" Type="http://schemas.microsoft.com/office/2007/relationships/hdphoto" Target="../media/hdphoto22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microsoft.com/office/2007/relationships/hdphoto" Target="../media/hdphoto25.wdp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48.png"/><Relationship Id="rId4" Type="http://schemas.microsoft.com/office/2007/relationships/hdphoto" Target="../media/hdphoto22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6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6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6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6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6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6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7.wdp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8.wdp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9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0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9.wd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microsoft.com/office/2007/relationships/hdphoto" Target="../media/hdphoto29.wdp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9.wdp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1.wdp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1.wdp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2.wdp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3.wdp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4.wdp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5.wdp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7.wdp"/><Relationship Id="rId5" Type="http://schemas.openxmlformats.org/officeDocument/2006/relationships/image" Target="../media/image69.png"/><Relationship Id="rId4" Type="http://schemas.microsoft.com/office/2007/relationships/hdphoto" Target="../media/hdphoto36.wdp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1.wdp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8.wdp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9.wdp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1.wdp"/><Relationship Id="rId5" Type="http://schemas.openxmlformats.org/officeDocument/2006/relationships/image" Target="../media/image75.png"/><Relationship Id="rId4" Type="http://schemas.microsoft.com/office/2007/relationships/hdphoto" Target="../media/hdphoto40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2.wdp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3.wd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4.wdp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5.wdp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5.wdp"/><Relationship Id="rId5" Type="http://schemas.openxmlformats.org/officeDocument/2006/relationships/image" Target="../media/image81.png"/><Relationship Id="rId4" Type="http://schemas.microsoft.com/office/2007/relationships/hdphoto" Target="../media/hdphoto46.wdp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7.wdp"/><Relationship Id="rId5" Type="http://schemas.openxmlformats.org/officeDocument/2006/relationships/image" Target="../media/image82.png"/><Relationship Id="rId4" Type="http://schemas.microsoft.com/office/2007/relationships/hdphoto" Target="../media/hdphoto45.wdp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8.wdp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9.wdp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0.wdp"/><Relationship Id="rId5" Type="http://schemas.openxmlformats.org/officeDocument/2006/relationships/image" Target="../media/image86.png"/><Relationship Id="rId4" Type="http://schemas.microsoft.com/office/2007/relationships/hdphoto" Target="../media/hdphoto49.wdp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1.wdp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3.wdp"/><Relationship Id="rId5" Type="http://schemas.openxmlformats.org/officeDocument/2006/relationships/image" Target="../media/image89.png"/><Relationship Id="rId4" Type="http://schemas.microsoft.com/office/2007/relationships/hdphoto" Target="../media/hdphoto52.wdp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4.wdp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4.wdp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6.wdp"/><Relationship Id="rId5" Type="http://schemas.openxmlformats.org/officeDocument/2006/relationships/image" Target="../media/image92.png"/><Relationship Id="rId4" Type="http://schemas.microsoft.com/office/2007/relationships/hdphoto" Target="../media/hdphoto55.wdp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7.wdp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8.wdp"/><Relationship Id="rId5" Type="http://schemas.openxmlformats.org/officeDocument/2006/relationships/image" Target="../media/image94.png"/><Relationship Id="rId4" Type="http://schemas.microsoft.com/office/2007/relationships/hdphoto" Target="../media/hdphoto57.wdp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9.wdp"/><Relationship Id="rId5" Type="http://schemas.openxmlformats.org/officeDocument/2006/relationships/image" Target="../media/image95.png"/><Relationship Id="rId4" Type="http://schemas.microsoft.com/office/2007/relationships/hdphoto" Target="../media/hdphoto57.wdp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0.wdp"/><Relationship Id="rId5" Type="http://schemas.openxmlformats.org/officeDocument/2006/relationships/image" Target="../media/image96.png"/><Relationship Id="rId4" Type="http://schemas.microsoft.com/office/2007/relationships/hdphoto" Target="../media/hdphoto5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3356992"/>
            <a:ext cx="72390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SERIES AND PARALLEL AC CIRCUITS</a:t>
            </a:r>
            <a:endParaRPr lang="ar-EG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0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180" y="332656"/>
            <a:ext cx="7467600" cy="77809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Physical Characteristics of</a:t>
            </a:r>
            <a:r>
              <a:rPr lang="en-US" sz="36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3600" dirty="0">
                <a:solidFill>
                  <a:srgbClr val="FF0000"/>
                </a:solidFill>
                <a:effectLst/>
              </a:rPr>
              <a:t>a Capacitor</a:t>
            </a:r>
            <a:endParaRPr lang="ar-EG" sz="36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556" y="1208964"/>
            <a:ext cx="74528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 algn="l"/>
            <a:r>
              <a:rPr lang="en-US" sz="3200" b="1" dirty="0" smtClean="0">
                <a:solidFill>
                  <a:srgbClr val="FF0000"/>
                </a:solidFill>
              </a:rPr>
              <a:t>See Reference</a:t>
            </a:r>
            <a:endParaRPr lang="ar-EG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59033"/>
            <a:ext cx="6120680" cy="120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08" y="3060693"/>
            <a:ext cx="26574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68960"/>
            <a:ext cx="3040757" cy="17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924600"/>
            <a:ext cx="4162425" cy="174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93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OF SERIES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R-L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  <a:endParaRPr lang="ar-E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052735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</a:rPr>
              <a:t>Ohm’s Law</a:t>
            </a:r>
            <a:r>
              <a:rPr lang="en-US" sz="3600" b="1" dirty="0" smtClean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0" y="1834027"/>
            <a:ext cx="2993014" cy="120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10485"/>
            <a:ext cx="4101802" cy="198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2" y="3479077"/>
            <a:ext cx="7519600" cy="275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57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OF SERIES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R-L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  <a:endParaRPr lang="ar-E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052735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</a:rPr>
              <a:t>Ohm’s Law</a:t>
            </a:r>
            <a:r>
              <a:rPr lang="en-US" sz="3600" b="1" dirty="0" smtClean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0" y="1834027"/>
            <a:ext cx="2448272" cy="120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10485"/>
            <a:ext cx="4101802" cy="198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74" y="3681552"/>
            <a:ext cx="7649972" cy="262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08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Relationships of Current and Voltages</a:t>
            </a:r>
            <a:endParaRPr lang="ar-EG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ar-E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75" y="1052736"/>
            <a:ext cx="8304587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3573016"/>
            <a:ext cx="864095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/>
              <a:t>In a series </a:t>
            </a:r>
            <a:r>
              <a:rPr lang="en-US" sz="3600" b="1" i="1" dirty="0" smtClean="0">
                <a:solidFill>
                  <a:srgbClr val="FF0000"/>
                </a:solidFill>
              </a:rPr>
              <a:t>R-</a:t>
            </a:r>
            <a:r>
              <a:rPr lang="en-US" sz="3200" b="1" i="1" dirty="0" smtClean="0">
                <a:solidFill>
                  <a:srgbClr val="FF0000"/>
                </a:solidFill>
              </a:rPr>
              <a:t>L</a:t>
            </a:r>
            <a:r>
              <a:rPr lang="en-US" sz="3200" b="1" i="1" dirty="0" smtClean="0"/>
              <a:t> </a:t>
            </a:r>
            <a:r>
              <a:rPr lang="en-US" sz="3200" b="1" dirty="0"/>
              <a:t>circuit, the current is the same through both the resistor and the </a:t>
            </a:r>
            <a:r>
              <a:rPr lang="en-US" sz="3200" b="1" dirty="0" smtClean="0"/>
              <a:t>inductor.</a:t>
            </a:r>
          </a:p>
          <a:p>
            <a:pPr algn="l"/>
            <a:endParaRPr lang="en-US" sz="3200" b="1" dirty="0"/>
          </a:p>
          <a:p>
            <a:pPr lvl="2" algn="l"/>
            <a:r>
              <a:rPr lang="en-US" sz="3200" b="1" dirty="0" smtClean="0"/>
              <a:t> Thus</a:t>
            </a:r>
            <a:r>
              <a:rPr lang="en-US" sz="3200" b="1" dirty="0"/>
              <a:t>, the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resistor voltage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200" b="1" dirty="0" smtClean="0"/>
              <a:t>is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phase </a:t>
            </a:r>
            <a:r>
              <a:rPr lang="en-US" sz="3200" b="1" dirty="0"/>
              <a:t>with </a:t>
            </a:r>
            <a:r>
              <a:rPr lang="en-US" sz="3200" b="1" dirty="0" smtClean="0"/>
              <a:t>the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r>
              <a:rPr lang="en-US" sz="3200" b="1" dirty="0" smtClean="0"/>
              <a:t> </a:t>
            </a:r>
            <a:r>
              <a:rPr lang="en-US" sz="3200" b="1" dirty="0"/>
              <a:t>and the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inductor voltage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leads</a:t>
            </a:r>
            <a:r>
              <a:rPr lang="en-US" sz="3200" b="1" dirty="0" smtClean="0"/>
              <a:t> </a:t>
            </a:r>
            <a:r>
              <a:rPr lang="en-US" sz="3200" b="1" dirty="0" smtClean="0"/>
              <a:t>the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  <a:r>
              <a:rPr lang="en-US" sz="3200" b="1" dirty="0" smtClean="0"/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 </a:t>
            </a:r>
            <a:r>
              <a:rPr lang="en-US" sz="3200" b="1" dirty="0" smtClean="0"/>
              <a:t>by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90°. </a:t>
            </a:r>
            <a:endParaRPr lang="ar-EG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06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Relationships of Current and Voltages</a:t>
            </a:r>
            <a:endParaRPr lang="ar-EG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ar-E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75" y="1052736"/>
            <a:ext cx="8304587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2575" y="4005064"/>
            <a:ext cx="830458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 smtClean="0"/>
              <a:t>Therefore</a:t>
            </a:r>
            <a:r>
              <a:rPr lang="en-US" sz="3600" b="1" dirty="0"/>
              <a:t>, there is a phase difference of </a:t>
            </a:r>
            <a:r>
              <a:rPr lang="en-US" sz="3600" b="1" dirty="0">
                <a:solidFill>
                  <a:srgbClr val="FF0000"/>
                </a:solidFill>
              </a:rPr>
              <a:t>90°</a:t>
            </a:r>
            <a:r>
              <a:rPr lang="en-US" sz="3600" b="1" dirty="0"/>
              <a:t> between the resistor </a:t>
            </a:r>
            <a:r>
              <a:rPr lang="en-US" sz="3600" b="1" dirty="0" smtClean="0"/>
              <a:t>voltage, </a:t>
            </a:r>
            <a:r>
              <a:rPr lang="en-US" sz="4000" b="1" i="1" dirty="0" smtClean="0">
                <a:solidFill>
                  <a:srgbClr val="FF0000"/>
                </a:solidFill>
              </a:rPr>
              <a:t>V</a:t>
            </a:r>
            <a:r>
              <a:rPr lang="en-US" sz="3200" b="1" i="1" dirty="0" smtClean="0">
                <a:solidFill>
                  <a:srgbClr val="FF0000"/>
                </a:solidFill>
              </a:rPr>
              <a:t>R</a:t>
            </a:r>
            <a:r>
              <a:rPr lang="en-US" sz="3600" b="1" dirty="0"/>
              <a:t>, and the inductor voltage, </a:t>
            </a:r>
            <a:r>
              <a:rPr lang="en-US" sz="4000" b="1" i="1" dirty="0">
                <a:solidFill>
                  <a:srgbClr val="FF0000"/>
                </a:solidFill>
              </a:rPr>
              <a:t>V</a:t>
            </a:r>
            <a:r>
              <a:rPr lang="en-US" sz="3200" b="1" i="1" dirty="0">
                <a:solidFill>
                  <a:srgbClr val="FF0000"/>
                </a:solidFill>
              </a:rPr>
              <a:t>L</a:t>
            </a:r>
            <a:r>
              <a:rPr lang="en-US" sz="3600" b="1" dirty="0"/>
              <a:t>, as shown in the waveform diagram of Figure 7</a:t>
            </a:r>
            <a:r>
              <a:rPr lang="en-US" sz="3200" b="1" dirty="0"/>
              <a:t>.</a:t>
            </a:r>
            <a:endParaRPr lang="ar-EG" sz="3200" b="1" dirty="0"/>
          </a:p>
        </p:txBody>
      </p:sp>
    </p:spTree>
    <p:extLst>
      <p:ext uri="{BB962C8B-B14F-4D97-AF65-F5344CB8AC3E}">
        <p14:creationId xmlns:p14="http://schemas.microsoft.com/office/powerpoint/2010/main" val="2380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Relationships of Current and Voltages</a:t>
            </a:r>
            <a:endParaRPr lang="ar-EG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ar-E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293095"/>
            <a:ext cx="5616625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383632"/>
            <a:ext cx="6696745" cy="2477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5445224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Since the resistor voltage and the current are in phase,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solidFill>
                  <a:schemeClr val="tx1">
                    <a:lumMod val="50000"/>
                  </a:schemeClr>
                </a:solidFill>
              </a:rPr>
              <a:t>is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also the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angle 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the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voltage and the current</a:t>
            </a:r>
            <a:r>
              <a:rPr lang="en-US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EG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947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Relationships of Current and Voltages</a:t>
            </a:r>
            <a:endParaRPr lang="ar-EG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ar-E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230450"/>
            <a:ext cx="3816424" cy="291742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1628507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/>
              <a:t>Figure 9 shows a voltage and current </a:t>
            </a:r>
            <a:r>
              <a:rPr lang="en-US" sz="3200" b="1" dirty="0" err="1"/>
              <a:t>phasor</a:t>
            </a:r>
            <a:r>
              <a:rPr lang="en-US" sz="3200" b="1" dirty="0"/>
              <a:t> </a:t>
            </a:r>
            <a:r>
              <a:rPr lang="en-US" sz="3200" b="1" dirty="0" smtClean="0"/>
              <a:t>diagram that </a:t>
            </a:r>
            <a:r>
              <a:rPr lang="en-US" sz="3200" b="1" dirty="0"/>
              <a:t>represents </a:t>
            </a:r>
            <a:r>
              <a:rPr lang="en-US" sz="3200" b="1" dirty="0" smtClean="0"/>
              <a:t>the waveform </a:t>
            </a:r>
            <a:r>
              <a:rPr lang="en-US" sz="3200" b="1" dirty="0"/>
              <a:t>diagram of Figure 7</a:t>
            </a:r>
            <a:r>
              <a:rPr lang="en-US" dirty="0"/>
              <a:t>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53722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Relationships of Current and Voltages</a:t>
            </a:r>
            <a:endParaRPr lang="ar-EG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series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R-L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 in Figure 11, determine the magnitude of the total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impedance and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phase angle for each of the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kHz </a:t>
            </a:r>
          </a:p>
          <a:p>
            <a:pPr algn="l" rtl="0"/>
            <a:endParaRPr lang="ar-E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784" y="3645024"/>
            <a:ext cx="5467415" cy="266429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51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Relationships of Current and Voltages</a:t>
            </a:r>
            <a:endParaRPr lang="ar-E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ar-E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24744"/>
            <a:ext cx="4285271" cy="208823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738702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5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Circuit</a:t>
            </a:r>
            <a:endParaRPr lang="ar-E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14425"/>
            <a:ext cx="8208912" cy="3328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4797152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/>
              <a:t>An </a:t>
            </a:r>
            <a:r>
              <a:rPr lang="en-US" sz="3200" b="1" dirty="0" smtClean="0">
                <a:solidFill>
                  <a:srgbClr val="FF0000"/>
                </a:solidFill>
              </a:rPr>
              <a:t>R-</a:t>
            </a:r>
            <a:r>
              <a:rPr lang="en-US" sz="2800" b="1" dirty="0" smtClean="0">
                <a:solidFill>
                  <a:srgbClr val="FF0000"/>
                </a:solidFill>
              </a:rPr>
              <a:t>L</a:t>
            </a:r>
            <a:r>
              <a:rPr lang="en-US" sz="2800" b="1" i="1" dirty="0" smtClean="0"/>
              <a:t> </a:t>
            </a:r>
            <a:r>
              <a:rPr lang="en-US" sz="2800" b="1" dirty="0"/>
              <a:t>lead circuit is a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shift circuit </a:t>
            </a:r>
            <a:r>
              <a:rPr lang="en-US" sz="2800" b="1" dirty="0"/>
              <a:t>in which the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voltage 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leads</a:t>
            </a:r>
            <a:r>
              <a:rPr lang="en-US" sz="2800" b="1" dirty="0"/>
              <a:t> the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voltage </a:t>
            </a:r>
            <a:r>
              <a:rPr lang="en-US" sz="2800" b="1" dirty="0" smtClean="0"/>
              <a:t>by </a:t>
            </a:r>
            <a:r>
              <a:rPr lang="en-US" sz="2800" b="1" dirty="0"/>
              <a:t>a specified amount. </a:t>
            </a:r>
            <a:endParaRPr lang="ar-EG" sz="2000" dirty="0"/>
          </a:p>
        </p:txBody>
      </p:sp>
    </p:spTree>
    <p:extLst>
      <p:ext uri="{BB962C8B-B14F-4D97-AF65-F5344CB8AC3E}">
        <p14:creationId xmlns:p14="http://schemas.microsoft.com/office/powerpoint/2010/main" val="5438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Circuit</a:t>
            </a:r>
            <a:endParaRPr lang="ar-E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14425"/>
            <a:ext cx="7992888" cy="28906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4005064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l-GR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smtClean="0"/>
              <a:t>is </a:t>
            </a:r>
            <a:r>
              <a:rPr lang="en-US" sz="2800" b="1" dirty="0"/>
              <a:t>the angle between </a:t>
            </a:r>
            <a:r>
              <a:rPr lang="en-US" sz="2800" b="1" dirty="0" smtClean="0"/>
              <a:t>the current </a:t>
            </a:r>
            <a:r>
              <a:rPr lang="en-US" sz="2800" b="1" dirty="0"/>
              <a:t>and the input </a:t>
            </a:r>
            <a:r>
              <a:rPr lang="en-US" sz="2800" b="1" dirty="0" smtClean="0"/>
              <a:t>voltage (</a:t>
            </a:r>
            <a:r>
              <a:rPr lang="en-US" sz="2800" b="1" i="1" dirty="0" smtClean="0">
                <a:solidFill>
                  <a:srgbClr val="FF0000"/>
                </a:solidFill>
              </a:rPr>
              <a:t>Vin &amp;I).</a:t>
            </a:r>
          </a:p>
          <a:p>
            <a:pPr marL="457200" indent="-457200" algn="l" rtl="0">
              <a:buFont typeface="Arial" pitchFamily="34" charset="0"/>
              <a:buChar char="•"/>
            </a:pPr>
            <a:endParaRPr lang="en-US" sz="2800" b="1" dirty="0" smtClean="0"/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800" b="1" dirty="0" smtClean="0"/>
              <a:t>It </a:t>
            </a:r>
            <a:r>
              <a:rPr lang="en-US" sz="2800" b="1" dirty="0"/>
              <a:t>is also the angle between the resistor voltage and the </a:t>
            </a:r>
            <a:r>
              <a:rPr lang="en-US" sz="2800" b="1" dirty="0" smtClean="0"/>
              <a:t>input voltage </a:t>
            </a:r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i="1" dirty="0" smtClean="0">
                <a:solidFill>
                  <a:srgbClr val="FF0000"/>
                </a:solidFill>
              </a:rPr>
              <a:t>VR</a:t>
            </a:r>
            <a:r>
              <a:rPr lang="en-US" sz="2800" b="1" i="1" dirty="0" smtClean="0"/>
              <a:t> </a:t>
            </a:r>
            <a:r>
              <a:rPr lang="en-US" sz="2800" b="1" i="1" dirty="0" smtClean="0">
                <a:solidFill>
                  <a:srgbClr val="FF0000"/>
                </a:solidFill>
              </a:rPr>
              <a:t>&amp;</a:t>
            </a:r>
            <a:r>
              <a:rPr lang="en-US" sz="2800" b="1" i="1" dirty="0" smtClean="0"/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Vin </a:t>
            </a:r>
            <a:r>
              <a:rPr lang="en-US" sz="2800" b="1" i="1" dirty="0" smtClean="0">
                <a:solidFill>
                  <a:srgbClr val="FF0000"/>
                </a:solidFill>
              </a:rPr>
              <a:t>) </a:t>
            </a:r>
            <a:r>
              <a:rPr lang="en-US" sz="2800" b="1" dirty="0" smtClean="0"/>
              <a:t>. </a:t>
            </a:r>
            <a:endParaRPr lang="ar-EG" sz="2800" b="1" dirty="0"/>
          </a:p>
        </p:txBody>
      </p:sp>
    </p:spTree>
    <p:extLst>
      <p:ext uri="{BB962C8B-B14F-4D97-AF65-F5344CB8AC3E}">
        <p14:creationId xmlns:p14="http://schemas.microsoft.com/office/powerpoint/2010/main" val="125797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49325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solidFill>
                  <a:srgbClr val="0070C0"/>
                </a:solidFill>
              </a:rPr>
              <a:t>SERIES </a:t>
            </a:r>
            <a:r>
              <a:rPr lang="en-US" sz="3200" b="1" dirty="0" smtClean="0">
                <a:solidFill>
                  <a:srgbClr val="0070C0"/>
                </a:solidFill>
              </a:rPr>
              <a:t>CAPACITORS</a:t>
            </a:r>
            <a:endParaRPr lang="ar-EG" sz="3200" dirty="0">
              <a:solidFill>
                <a:srgbClr val="0070C0"/>
              </a:solidFill>
            </a:endParaRPr>
          </a:p>
          <a:p>
            <a:pPr algn="l" rtl="0"/>
            <a:endParaRPr lang="ar-E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560840" cy="251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77524" y="3276273"/>
            <a:ext cx="819893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</a:rPr>
              <a:t>     The </a:t>
            </a:r>
            <a:r>
              <a:rPr lang="en-US" sz="3200" b="1" dirty="0">
                <a:solidFill>
                  <a:srgbClr val="FF0000"/>
                </a:solidFill>
              </a:rPr>
              <a:t>current must </a:t>
            </a:r>
            <a:r>
              <a:rPr lang="en-US" sz="3200" b="1" dirty="0" smtClean="0">
                <a:solidFill>
                  <a:srgbClr val="FF0000"/>
                </a:solidFill>
              </a:rPr>
              <a:t>be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the </a:t>
            </a:r>
            <a:r>
              <a:rPr lang="en-US" sz="3200" b="1" dirty="0">
                <a:solidFill>
                  <a:srgbClr val="FF0000"/>
                </a:solidFill>
              </a:rPr>
              <a:t>same at all </a:t>
            </a:r>
            <a:r>
              <a:rPr lang="en-US" sz="3200" b="1" dirty="0" smtClean="0">
                <a:solidFill>
                  <a:srgbClr val="FF0000"/>
                </a:solidFill>
              </a:rPr>
              <a:t>points.</a:t>
            </a:r>
          </a:p>
          <a:p>
            <a:pPr algn="l" rtl="0"/>
            <a:r>
              <a:rPr lang="en-US" sz="3200" b="1" dirty="0" smtClean="0"/>
              <a:t> 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Since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current is the rate of flow of charge, the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amount of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charge stored by each capacitor is equal to the total charge, expressed 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as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b="1" dirty="0" smtClean="0"/>
              <a:t>               </a:t>
            </a:r>
            <a:r>
              <a:rPr lang="en-US" sz="3200" b="1" i="1" dirty="0" smtClean="0">
                <a:solidFill>
                  <a:srgbClr val="FF0000"/>
                </a:solidFill>
              </a:rPr>
              <a:t>Q</a:t>
            </a:r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= </a:t>
            </a:r>
            <a:r>
              <a:rPr lang="en-US" sz="3200" b="1" i="1" dirty="0">
                <a:solidFill>
                  <a:srgbClr val="FF0000"/>
                </a:solidFill>
              </a:rPr>
              <a:t>Q</a:t>
            </a:r>
            <a:r>
              <a:rPr lang="en-US" sz="3200" b="1" dirty="0">
                <a:solidFill>
                  <a:srgbClr val="FF0000"/>
                </a:solidFill>
              </a:rPr>
              <a:t>1 = </a:t>
            </a:r>
            <a:r>
              <a:rPr lang="en-US" sz="3200" b="1" i="1" dirty="0">
                <a:solidFill>
                  <a:srgbClr val="FF0000"/>
                </a:solidFill>
              </a:rPr>
              <a:t>Q</a:t>
            </a:r>
            <a:r>
              <a:rPr lang="en-US" sz="3200" b="1" dirty="0">
                <a:solidFill>
                  <a:srgbClr val="FF0000"/>
                </a:solidFill>
              </a:rPr>
              <a:t>2 = </a:t>
            </a:r>
            <a:r>
              <a:rPr lang="en-US" sz="3200" b="1" i="1" dirty="0" smtClean="0">
                <a:solidFill>
                  <a:srgbClr val="FF0000"/>
                </a:solidFill>
              </a:rPr>
              <a:t>Q</a:t>
            </a:r>
            <a:r>
              <a:rPr lang="en-US" sz="3200" b="1" dirty="0" smtClean="0">
                <a:solidFill>
                  <a:srgbClr val="FF0000"/>
                </a:solidFill>
              </a:rPr>
              <a:t>3= …………=</a:t>
            </a:r>
            <a:r>
              <a:rPr lang="en-US" sz="3200" b="1" i="1" dirty="0" err="1" smtClean="0">
                <a:solidFill>
                  <a:srgbClr val="FF0000"/>
                </a:solidFill>
              </a:rPr>
              <a:t>Qn</a:t>
            </a:r>
            <a:endParaRPr lang="ar-EG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Circuit</a:t>
            </a:r>
            <a:endParaRPr lang="ar-E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14425"/>
            <a:ext cx="7992888" cy="28906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4293096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/>
              <a:t>Since </a:t>
            </a:r>
            <a:r>
              <a:rPr lang="en-US" sz="3200" b="1" dirty="0" smtClean="0">
                <a:solidFill>
                  <a:srgbClr val="FF0000"/>
                </a:solidFill>
              </a:rPr>
              <a:t>V</a:t>
            </a:r>
            <a:r>
              <a:rPr lang="en-US" sz="2400" b="1" dirty="0" smtClean="0">
                <a:solidFill>
                  <a:srgbClr val="FF0000"/>
                </a:solidFill>
              </a:rPr>
              <a:t>L</a:t>
            </a:r>
            <a:r>
              <a:rPr lang="en-US" sz="3200" dirty="0" smtClean="0"/>
              <a:t> leads </a:t>
            </a:r>
            <a:r>
              <a:rPr lang="en-US" sz="3200" b="1" dirty="0" smtClean="0">
                <a:solidFill>
                  <a:srgbClr val="FF0000"/>
                </a:solidFill>
              </a:rPr>
              <a:t>V</a:t>
            </a:r>
            <a:r>
              <a:rPr lang="en-US" sz="2400" b="1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/>
              <a:t> </a:t>
            </a:r>
            <a:r>
              <a:rPr lang="en-US" sz="3200" dirty="0"/>
              <a:t>by </a:t>
            </a:r>
            <a:r>
              <a:rPr lang="en-US" sz="3200" b="1" dirty="0">
                <a:solidFill>
                  <a:srgbClr val="FF0000"/>
                </a:solidFill>
              </a:rPr>
              <a:t>90°, </a:t>
            </a:r>
            <a:r>
              <a:rPr lang="en-US" sz="3200" dirty="0"/>
              <a:t>the phase angle between the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inductor voltage </a:t>
            </a:r>
            <a:r>
              <a:rPr lang="en-US" sz="3200" dirty="0"/>
              <a:t>and the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</a:p>
          <a:p>
            <a:pPr algn="l"/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voltage</a:t>
            </a:r>
            <a:r>
              <a:rPr lang="en-US" sz="3200" dirty="0"/>
              <a:t> is the difference between </a:t>
            </a:r>
            <a:r>
              <a:rPr lang="en-US" sz="3200" b="1" dirty="0">
                <a:solidFill>
                  <a:srgbClr val="FF0000"/>
                </a:solidFill>
              </a:rPr>
              <a:t>90°</a:t>
            </a:r>
            <a:r>
              <a:rPr lang="en-US" sz="3200" dirty="0"/>
              <a:t> </a:t>
            </a:r>
            <a:r>
              <a:rPr lang="en-US" sz="3200" dirty="0" smtClean="0"/>
              <a:t>&amp; 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smtClean="0"/>
              <a:t>as </a:t>
            </a:r>
            <a:r>
              <a:rPr lang="en-US" sz="3200" dirty="0"/>
              <a:t>shown in Figure 12(b).</a:t>
            </a:r>
            <a:r>
              <a:rPr lang="en-US" sz="3200" b="1" dirty="0" smtClean="0"/>
              <a:t> </a:t>
            </a:r>
            <a:endParaRPr lang="ar-EG" sz="3200" b="1" dirty="0"/>
          </a:p>
        </p:txBody>
      </p:sp>
    </p:spTree>
    <p:extLst>
      <p:ext uri="{BB962C8B-B14F-4D97-AF65-F5344CB8AC3E}">
        <p14:creationId xmlns:p14="http://schemas.microsoft.com/office/powerpoint/2010/main" val="407918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Circuit</a:t>
            </a:r>
            <a:endParaRPr lang="ar-E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14425"/>
            <a:ext cx="7992888" cy="28906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4725144"/>
            <a:ext cx="7992888" cy="175432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200" dirty="0"/>
              <a:t>The </a:t>
            </a:r>
            <a:r>
              <a:rPr lang="en-US" sz="3200" dirty="0" smtClean="0"/>
              <a:t>inductor voltage </a:t>
            </a:r>
            <a:r>
              <a:rPr lang="en-US" sz="3200" dirty="0"/>
              <a:t>is the 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</a:rPr>
              <a:t>output</a:t>
            </a:r>
            <a:r>
              <a:rPr lang="en-US" sz="3200" dirty="0"/>
              <a:t>; it </a:t>
            </a:r>
            <a:r>
              <a:rPr lang="en-US" sz="3600" b="1" dirty="0">
                <a:solidFill>
                  <a:srgbClr val="FF0000"/>
                </a:solidFill>
              </a:rPr>
              <a:t>leads </a:t>
            </a:r>
            <a:r>
              <a:rPr lang="en-US" sz="3200" dirty="0"/>
              <a:t>the </a:t>
            </a: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</a:rPr>
              <a:t>input 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by angle </a:t>
            </a:r>
            <a:r>
              <a:rPr lang="el-GR" sz="3600" b="1" dirty="0">
                <a:solidFill>
                  <a:srgbClr val="FF0000"/>
                </a:solidFill>
              </a:rPr>
              <a:t>φ </a:t>
            </a: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</a:rPr>
              <a:t>,</a:t>
            </a:r>
            <a:r>
              <a:rPr lang="en-US" sz="3200" dirty="0" smtClean="0"/>
              <a:t> </a:t>
            </a:r>
            <a:r>
              <a:rPr lang="en-US" sz="3200" dirty="0"/>
              <a:t>thus creating a basic </a:t>
            </a:r>
            <a:r>
              <a:rPr lang="en-US" sz="3600" b="1" dirty="0">
                <a:solidFill>
                  <a:srgbClr val="FF0000"/>
                </a:solidFill>
              </a:rPr>
              <a:t>lead </a:t>
            </a:r>
            <a:r>
              <a:rPr lang="en-US" sz="3600" b="1" dirty="0" smtClean="0">
                <a:solidFill>
                  <a:srgbClr val="FF0000"/>
                </a:solidFill>
              </a:rPr>
              <a:t>circuit</a:t>
            </a:r>
            <a:r>
              <a:rPr lang="en-US" sz="3200" dirty="0" smtClean="0"/>
              <a:t>.</a:t>
            </a:r>
            <a:endParaRPr lang="ar-EG" sz="3200" dirty="0"/>
          </a:p>
        </p:txBody>
      </p:sp>
    </p:spTree>
    <p:extLst>
      <p:ext uri="{BB962C8B-B14F-4D97-AF65-F5344CB8AC3E}">
        <p14:creationId xmlns:p14="http://schemas.microsoft.com/office/powerpoint/2010/main" val="304691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Circuit</a:t>
            </a:r>
            <a:endParaRPr lang="ar-E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14425"/>
            <a:ext cx="7992888" cy="28906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4371201"/>
            <a:ext cx="4248472" cy="70788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  </a:t>
            </a:r>
            <a:r>
              <a:rPr lang="el-GR" sz="4000" b="1" dirty="0" smtClean="0"/>
              <a:t>φ</a:t>
            </a:r>
            <a:r>
              <a:rPr lang="en-US" sz="4000" b="1" dirty="0" smtClean="0"/>
              <a:t> = 90</a:t>
            </a:r>
            <a:r>
              <a:rPr lang="en-US" sz="4000" b="1" baseline="30000" dirty="0" smtClean="0"/>
              <a:t>0</a:t>
            </a:r>
            <a:r>
              <a:rPr lang="en-US" sz="4000" b="1" dirty="0" smtClean="0"/>
              <a:t> - </a:t>
            </a:r>
            <a:r>
              <a:rPr lang="el-GR" sz="4000" b="1" dirty="0" smtClean="0">
                <a:latin typeface="Times New Roman"/>
                <a:cs typeface="Times New Roman"/>
              </a:rPr>
              <a:t>ϴ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ar-EG" sz="3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7230"/>
            <a:ext cx="4248472" cy="113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4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</a:t>
            </a:r>
          </a:p>
          <a:p>
            <a:pPr algn="l" rtl="0"/>
            <a:r>
              <a:rPr lang="en-US" sz="3200" b="1" dirty="0" smtClean="0">
                <a:solidFill>
                  <a:srgbClr val="FF0000"/>
                </a:solidFill>
              </a:rPr>
              <a:t>Example</a:t>
            </a:r>
            <a:r>
              <a:rPr lang="en-US" sz="3200" b="1" dirty="0" smtClean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chemeClr val="tx1"/>
                </a:solidFill>
              </a:rPr>
              <a:t>Determine </a:t>
            </a:r>
            <a:r>
              <a:rPr lang="en-US" b="1" dirty="0">
                <a:solidFill>
                  <a:schemeClr val="tx1"/>
                </a:solidFill>
              </a:rPr>
              <a:t>the amount of phase lead from input to output in </a:t>
            </a:r>
            <a:r>
              <a:rPr lang="en-US" b="1" dirty="0" smtClean="0">
                <a:solidFill>
                  <a:schemeClr val="tx1"/>
                </a:solidFill>
              </a:rPr>
              <a:t>circuit in Figure </a:t>
            </a:r>
            <a:r>
              <a:rPr lang="en-US" b="1" dirty="0">
                <a:solidFill>
                  <a:schemeClr val="tx1"/>
                </a:solidFill>
              </a:rPr>
              <a:t>14.</a:t>
            </a:r>
            <a:endParaRPr lang="ar-EG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1" t="18119" r="39870" b="32125"/>
          <a:stretch/>
        </p:blipFill>
        <p:spPr bwMode="auto">
          <a:xfrm>
            <a:off x="1331640" y="2132856"/>
            <a:ext cx="4968553" cy="364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2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95139"/>
          </a:xfrm>
        </p:spPr>
        <p:txBody>
          <a:bodyPr>
            <a:noAutofit/>
          </a:bodyPr>
          <a:lstStyle/>
          <a:p>
            <a:pPr algn="l" rtl="0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</a:t>
            </a:r>
          </a:p>
          <a:p>
            <a:pPr algn="l" rtl="0"/>
            <a:endParaRPr lang="en-US" sz="3200" b="1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3600" b="1" dirty="0" smtClean="0">
                <a:solidFill>
                  <a:srgbClr val="FF0000"/>
                </a:solidFill>
              </a:rPr>
              <a:t>Solution : </a:t>
            </a:r>
            <a:endParaRPr lang="ar-E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93"/>
          <a:stretch/>
        </p:blipFill>
        <p:spPr bwMode="auto">
          <a:xfrm>
            <a:off x="505469" y="3887952"/>
            <a:ext cx="7448112" cy="227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1" t="18119" r="39870" b="32125"/>
          <a:stretch/>
        </p:blipFill>
        <p:spPr bwMode="auto">
          <a:xfrm>
            <a:off x="4232321" y="1196752"/>
            <a:ext cx="4552148" cy="265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5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IN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CIRCUITS</a:t>
            </a:r>
          </a:p>
          <a:p>
            <a:pPr algn="l" rtl="0"/>
            <a:r>
              <a:rPr lang="en-US" sz="3200" dirty="0"/>
              <a:t>When the </a:t>
            </a:r>
            <a:r>
              <a:rPr lang="en-US" sz="3200" b="1" dirty="0"/>
              <a:t>resistance</a:t>
            </a:r>
            <a:r>
              <a:rPr lang="en-US" sz="3200" dirty="0"/>
              <a:t> in a series </a:t>
            </a:r>
            <a:r>
              <a:rPr lang="en-US" sz="3200" i="1" dirty="0" smtClean="0"/>
              <a:t>R-L </a:t>
            </a:r>
            <a:r>
              <a:rPr lang="en-US" sz="3200" dirty="0"/>
              <a:t>circuit is </a:t>
            </a:r>
            <a:r>
              <a:rPr lang="en-US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than </a:t>
            </a:r>
            <a:r>
              <a:rPr lang="en-US" sz="3200" dirty="0"/>
              <a:t>the </a:t>
            </a:r>
            <a:r>
              <a:rPr lang="en-US" sz="3200" b="1" dirty="0"/>
              <a:t>inductive reactance</a:t>
            </a:r>
            <a:r>
              <a:rPr lang="en-US" sz="3200" dirty="0"/>
              <a:t>, </a:t>
            </a:r>
            <a:r>
              <a:rPr lang="en-US" sz="3200" dirty="0" smtClean="0"/>
              <a:t>more of </a:t>
            </a:r>
            <a:r>
              <a:rPr lang="en-US" sz="3200" dirty="0"/>
              <a:t>the total energy delivered by the source is </a:t>
            </a:r>
            <a:r>
              <a:rPr lang="en-US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converted to heat by the resistance </a:t>
            </a:r>
            <a:r>
              <a:rPr lang="en-US" sz="3200" dirty="0"/>
              <a:t>than </a:t>
            </a:r>
            <a:r>
              <a:rPr lang="en-US" sz="3200" dirty="0" smtClean="0"/>
              <a:t>is stored </a:t>
            </a:r>
            <a:r>
              <a:rPr lang="en-US" sz="3200" dirty="0"/>
              <a:t>by the inductor. </a:t>
            </a:r>
          </a:p>
          <a:p>
            <a:pPr algn="l" rtl="0"/>
            <a:endParaRPr lang="en-US" sz="3200" dirty="0" smtClean="0"/>
          </a:p>
          <a:p>
            <a:pPr algn="l" rtl="0"/>
            <a:endParaRPr lang="ar-EG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216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IN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CIRCUITS</a:t>
            </a:r>
          </a:p>
          <a:p>
            <a:pPr algn="l" rtl="0"/>
            <a:endParaRPr lang="en-US" sz="3200" dirty="0" smtClean="0"/>
          </a:p>
          <a:p>
            <a:pPr algn="l" rtl="0"/>
            <a:r>
              <a:rPr lang="en-US" sz="3200" dirty="0" smtClean="0"/>
              <a:t>Likewise</a:t>
            </a:r>
            <a:r>
              <a:rPr lang="en-US" sz="3200" dirty="0"/>
              <a:t>, when 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reactance is greater than 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resistance</a:t>
            </a:r>
            <a:r>
              <a:rPr lang="en-US" sz="3200" dirty="0"/>
              <a:t>, more </a:t>
            </a:r>
            <a:r>
              <a:rPr lang="en-US" sz="3200" dirty="0" smtClean="0"/>
              <a:t>of the </a:t>
            </a:r>
            <a:r>
              <a:rPr lang="en-US" sz="3200" dirty="0"/>
              <a:t>total energy is stored and returned than is converted to heat.</a:t>
            </a:r>
            <a:endParaRPr lang="ar-EG" sz="3200" dirty="0"/>
          </a:p>
          <a:p>
            <a:pPr algn="l" rtl="0"/>
            <a:endParaRPr lang="ar-EG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055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IN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</a:p>
          <a:p>
            <a:pPr algn="l" rtl="0"/>
            <a:r>
              <a:rPr lang="en-US" sz="3600" dirty="0" smtClean="0"/>
              <a:t>The </a:t>
            </a:r>
            <a:r>
              <a:rPr lang="en-US" sz="3600" dirty="0"/>
              <a:t>power dissipation in a resistance </a:t>
            </a:r>
            <a:r>
              <a:rPr lang="en-US" sz="3600" dirty="0" smtClean="0"/>
              <a:t>is called </a:t>
            </a:r>
            <a:r>
              <a:rPr lang="en-US" sz="3600" dirty="0"/>
              <a:t>the </a:t>
            </a:r>
            <a:r>
              <a:rPr lang="en-US" sz="3600" b="1" i="1" dirty="0">
                <a:solidFill>
                  <a:srgbClr val="FF0000"/>
                </a:solidFill>
              </a:rPr>
              <a:t>true power</a:t>
            </a:r>
            <a:r>
              <a:rPr lang="en-US" sz="3600" b="1" i="1" dirty="0"/>
              <a:t>. </a:t>
            </a:r>
            <a:endParaRPr lang="en-US" sz="3600" b="1" i="1" dirty="0" smtClean="0"/>
          </a:p>
          <a:p>
            <a:pPr algn="l" rtl="0"/>
            <a:endParaRPr lang="en-US" sz="3600" i="1" dirty="0"/>
          </a:p>
          <a:p>
            <a:pPr algn="l" rtl="0"/>
            <a:r>
              <a:rPr lang="en-US" sz="3600" dirty="0" smtClean="0"/>
              <a:t>The power in </a:t>
            </a:r>
            <a:r>
              <a:rPr lang="en-US" sz="3600" dirty="0"/>
              <a:t>an inductor is </a:t>
            </a:r>
            <a:r>
              <a:rPr lang="en-US" sz="3600" b="1" dirty="0">
                <a:solidFill>
                  <a:srgbClr val="FF0000"/>
                </a:solidFill>
              </a:rPr>
              <a:t>reactive power</a:t>
            </a:r>
            <a:r>
              <a:rPr lang="en-US" sz="3600" dirty="0"/>
              <a:t> and is expressed as</a:t>
            </a:r>
            <a:endParaRPr lang="ar-EG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37112"/>
            <a:ext cx="3312368" cy="143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9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Power Triangle for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sz="3600" dirty="0" smtClean="0"/>
              <a:t>The </a:t>
            </a:r>
            <a:r>
              <a:rPr lang="en-US" sz="3600" dirty="0"/>
              <a:t>generalized power triangle for a series </a:t>
            </a:r>
            <a:r>
              <a:rPr lang="en-US" sz="3600" i="1" dirty="0"/>
              <a:t>R</a:t>
            </a:r>
            <a:r>
              <a:rPr lang="en-US" i="1" dirty="0"/>
              <a:t>L</a:t>
            </a:r>
            <a:r>
              <a:rPr lang="en-US" sz="3600" i="1" dirty="0"/>
              <a:t> </a:t>
            </a:r>
            <a:r>
              <a:rPr lang="en-US" sz="3600" dirty="0"/>
              <a:t>circuit is shown in Figure 34</a:t>
            </a:r>
            <a:r>
              <a:rPr lang="en-US" sz="3600" dirty="0" smtClean="0"/>
              <a:t>.</a:t>
            </a:r>
            <a:r>
              <a:rPr lang="en-US" sz="3600" dirty="0"/>
              <a:t> </a:t>
            </a:r>
            <a:endParaRPr lang="en-US" sz="3600" dirty="0" smtClean="0"/>
          </a:p>
          <a:p>
            <a:pPr algn="l" rtl="0"/>
            <a:r>
              <a:rPr lang="en-US" sz="3600" dirty="0" smtClean="0"/>
              <a:t>The</a:t>
            </a:r>
            <a:r>
              <a:rPr lang="en-US" sz="3600" dirty="0"/>
              <a:t> </a:t>
            </a:r>
            <a:r>
              <a:rPr lang="en-US" sz="3600" b="1" dirty="0" smtClean="0"/>
              <a:t>apparent </a:t>
            </a:r>
            <a:r>
              <a:rPr lang="en-US" sz="3600" b="1" dirty="0"/>
              <a:t>power, </a:t>
            </a:r>
            <a:r>
              <a:rPr lang="en-US" sz="3600" b="1" i="1" dirty="0"/>
              <a:t>Pa</a:t>
            </a:r>
            <a:r>
              <a:rPr lang="en-US" sz="3600" dirty="0"/>
              <a:t>, is the resultant of the average power, </a:t>
            </a:r>
            <a:r>
              <a:rPr lang="en-US" sz="3600" i="1" dirty="0" err="1" smtClean="0"/>
              <a:t>P</a:t>
            </a:r>
            <a:r>
              <a:rPr lang="en-US" sz="2400" b="1" dirty="0" err="1" smtClean="0">
                <a:solidFill>
                  <a:srgbClr val="FF0000"/>
                </a:solidFill>
              </a:rPr>
              <a:t>true</a:t>
            </a:r>
            <a:r>
              <a:rPr lang="en-US" sz="3600" dirty="0"/>
              <a:t>, and the reactive power, </a:t>
            </a:r>
            <a:r>
              <a:rPr lang="en-US" sz="3600" i="1" dirty="0"/>
              <a:t>P</a:t>
            </a:r>
            <a:r>
              <a:rPr lang="en-US" sz="3600" i="1" dirty="0">
                <a:solidFill>
                  <a:srgbClr val="FF0000"/>
                </a:solidFill>
              </a:rPr>
              <a:t>r</a:t>
            </a:r>
            <a:r>
              <a:rPr lang="en-US" sz="3600" dirty="0"/>
              <a:t>.</a:t>
            </a:r>
            <a:endParaRPr lang="en-US" sz="3600" dirty="0" smtClean="0"/>
          </a:p>
          <a:p>
            <a:pPr algn="l" rtl="0"/>
            <a:endParaRPr lang="en-US" sz="36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6768752" cy="266041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6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Power Triangle for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sz="3600" dirty="0" smtClean="0"/>
          </a:p>
          <a:p>
            <a:pPr algn="l" rtl="0"/>
            <a:r>
              <a:rPr lang="en-US" sz="3600" dirty="0" smtClean="0"/>
              <a:t>The </a:t>
            </a:r>
            <a:r>
              <a:rPr lang="en-US" sz="3600" b="1" dirty="0"/>
              <a:t>power factor </a:t>
            </a:r>
            <a:r>
              <a:rPr lang="en-US" sz="3600" dirty="0"/>
              <a:t>equals the </a:t>
            </a:r>
            <a:r>
              <a:rPr lang="en-US" sz="3600" b="1" dirty="0">
                <a:solidFill>
                  <a:srgbClr val="FF0000"/>
                </a:solidFill>
              </a:rPr>
              <a:t>cosine</a:t>
            </a:r>
            <a:r>
              <a:rPr lang="en-US" sz="3600" dirty="0"/>
              <a:t> </a:t>
            </a:r>
            <a:r>
              <a:rPr lang="en-US" sz="3600" dirty="0" smtClean="0"/>
              <a:t>of </a:t>
            </a:r>
            <a:r>
              <a:rPr lang="el-GR" sz="3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r>
              <a:rPr lang="en-US" sz="3600" dirty="0" smtClean="0"/>
              <a:t> </a:t>
            </a:r>
            <a:endParaRPr lang="en-US" sz="3600" b="1" dirty="0" smtClean="0"/>
          </a:p>
          <a:p>
            <a:pPr algn="l" rtl="0"/>
            <a:endParaRPr lang="ar-EG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98" y="2852936"/>
            <a:ext cx="7727649" cy="324036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5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solidFill>
                  <a:srgbClr val="0070C0"/>
                </a:solidFill>
              </a:rPr>
              <a:t>SERIES </a:t>
            </a:r>
            <a:r>
              <a:rPr lang="en-US" sz="3200" b="1" dirty="0" smtClean="0">
                <a:solidFill>
                  <a:srgbClr val="0070C0"/>
                </a:solidFill>
              </a:rPr>
              <a:t> CAPACITORS</a:t>
            </a:r>
            <a:endParaRPr lang="ar-EG" sz="3200" dirty="0">
              <a:solidFill>
                <a:srgbClr val="0070C0"/>
              </a:solidFill>
            </a:endParaRPr>
          </a:p>
          <a:p>
            <a:pPr algn="l" rtl="0"/>
            <a:endParaRPr lang="ar-E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338898" cy="225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39552" y="3799811"/>
            <a:ext cx="806489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According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to Kirchhoff’s voltage law, the sum of the voltages across the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charged capacitors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must equal the total voltage,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70C0"/>
                </a:solidFill>
              </a:rPr>
              <a:t>as shown in Figure 18(b</a:t>
            </a:r>
            <a:r>
              <a:rPr lang="en-US" sz="2800" b="1" dirty="0" smtClean="0">
                <a:solidFill>
                  <a:srgbClr val="0070C0"/>
                </a:solidFill>
              </a:rPr>
              <a:t>).</a:t>
            </a:r>
          </a:p>
          <a:p>
            <a:pPr algn="l" rtl="0"/>
            <a:r>
              <a:rPr lang="en-US" sz="2800" dirty="0" smtClean="0"/>
              <a:t> </a:t>
            </a: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This </a:t>
            </a:r>
            <a:r>
              <a:rPr lang="en-US" sz="2800" b="1" dirty="0">
                <a:solidFill>
                  <a:srgbClr val="FF0000"/>
                </a:solidFill>
              </a:rPr>
              <a:t>is </a:t>
            </a:r>
            <a:r>
              <a:rPr lang="en-US" sz="2800" b="1" dirty="0" smtClean="0">
                <a:solidFill>
                  <a:srgbClr val="FF0000"/>
                </a:solidFill>
              </a:rPr>
              <a:t>expressed in </a:t>
            </a:r>
            <a:r>
              <a:rPr lang="en-US" sz="2800" b="1" dirty="0">
                <a:solidFill>
                  <a:srgbClr val="FF0000"/>
                </a:solidFill>
              </a:rPr>
              <a:t>equation form </a:t>
            </a:r>
            <a:r>
              <a:rPr lang="en-US" sz="2800" b="1" dirty="0" smtClean="0">
                <a:solidFill>
                  <a:srgbClr val="FF0000"/>
                </a:solidFill>
              </a:rPr>
              <a:t>as</a:t>
            </a:r>
          </a:p>
          <a:p>
            <a:pPr algn="l" rtl="0"/>
            <a:r>
              <a:rPr lang="en-US" sz="2800" b="1" dirty="0" smtClean="0"/>
              <a:t>               </a:t>
            </a:r>
            <a:r>
              <a:rPr lang="en-US" sz="3200" i="1" dirty="0"/>
              <a:t>V</a:t>
            </a:r>
            <a:r>
              <a:rPr lang="en-US" sz="3200" dirty="0"/>
              <a:t>T = </a:t>
            </a:r>
            <a:r>
              <a:rPr lang="en-US" sz="3200" i="1" dirty="0"/>
              <a:t>V</a:t>
            </a:r>
            <a:r>
              <a:rPr lang="en-US" sz="3200" dirty="0"/>
              <a:t>1 + </a:t>
            </a:r>
            <a:r>
              <a:rPr lang="en-US" sz="3200" i="1" dirty="0"/>
              <a:t>V</a:t>
            </a:r>
            <a:r>
              <a:rPr lang="en-US" sz="3200" dirty="0"/>
              <a:t>2 + </a:t>
            </a:r>
            <a:r>
              <a:rPr lang="en-US" sz="3200" i="1" dirty="0"/>
              <a:t>V</a:t>
            </a:r>
            <a:r>
              <a:rPr lang="en-US" sz="3200" dirty="0"/>
              <a:t>3 + </a:t>
            </a:r>
            <a:r>
              <a:rPr lang="en-US" sz="3200" dirty="0" smtClean="0"/>
              <a:t>……..</a:t>
            </a:r>
            <a:r>
              <a:rPr lang="ar-EG" sz="3200" dirty="0" smtClean="0"/>
              <a:t> </a:t>
            </a:r>
            <a:r>
              <a:rPr lang="en-US" sz="3200" i="1" dirty="0" err="1"/>
              <a:t>Vn</a:t>
            </a:r>
            <a:endParaRPr lang="ar-EG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090827"/>
            <a:ext cx="1610935" cy="64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9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Power Triangle for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sz="3600" dirty="0" smtClean="0"/>
          </a:p>
          <a:p>
            <a:pPr algn="l" rtl="0"/>
            <a:endParaRPr lang="en-US" sz="3600" b="1" dirty="0" smtClean="0"/>
          </a:p>
          <a:p>
            <a:pPr algn="l" rtl="0"/>
            <a:endParaRPr lang="ar-EG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44" r="1" b="28224"/>
          <a:stretch/>
        </p:blipFill>
        <p:spPr bwMode="auto">
          <a:xfrm>
            <a:off x="539552" y="836712"/>
            <a:ext cx="7992888" cy="562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6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Power Triangle for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sz="3600" dirty="0" smtClean="0"/>
          </a:p>
          <a:p>
            <a:pPr algn="l" rtl="0"/>
            <a:endParaRPr lang="en-US" sz="3600" b="1" dirty="0" smtClean="0"/>
          </a:p>
          <a:p>
            <a:pPr algn="l" rtl="0"/>
            <a:endParaRPr lang="ar-EG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5" t="69951"/>
          <a:stretch/>
        </p:blipFill>
        <p:spPr bwMode="auto">
          <a:xfrm>
            <a:off x="683568" y="1268759"/>
            <a:ext cx="7776864" cy="489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68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Applications R-L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 as a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Low-Pass Filter: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figure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the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is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frequency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(dc).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 voltage equals the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 value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input voltage (neglecting the winding resistance). Therefore, the circuit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passes all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input voltage to the output (10 V in, 10 V out).</a:t>
            </a:r>
            <a:endParaRPr lang="ar-E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38600"/>
            <a:ext cx="7806919" cy="2486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0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R-L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 as </a:t>
            </a:r>
            <a:r>
              <a:rPr lang="en-US" sz="3600" b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200" b="1" u="sng" dirty="0" smtClean="0">
                <a:solidFill>
                  <a:schemeClr val="accent6"/>
                </a:solidFill>
              </a:rPr>
              <a:t>Low-Pass Filter </a:t>
            </a:r>
          </a:p>
          <a:p>
            <a:pPr algn="l" rtl="0"/>
            <a:r>
              <a:rPr lang="en-US" sz="3200" dirty="0" smtClean="0"/>
              <a:t>In </a:t>
            </a:r>
            <a:r>
              <a:rPr lang="en-US" sz="3200" dirty="0"/>
              <a:t>Figure 38(b), the frequency of the input voltage has been increased to </a:t>
            </a:r>
            <a:r>
              <a:rPr lang="en-US" sz="3200" dirty="0">
                <a:solidFill>
                  <a:srgbClr val="FF0000"/>
                </a:solidFill>
              </a:rPr>
              <a:t>1 </a:t>
            </a:r>
            <a:r>
              <a:rPr lang="en-US" sz="3200" dirty="0" smtClean="0">
                <a:solidFill>
                  <a:srgbClr val="FF0000"/>
                </a:solidFill>
              </a:rPr>
              <a:t>kHz, </a:t>
            </a:r>
            <a:r>
              <a:rPr lang="en-US" sz="3200" dirty="0" smtClean="0"/>
              <a:t>the </a:t>
            </a:r>
            <a:r>
              <a:rPr lang="en-US" sz="3200" dirty="0"/>
              <a:t>output voltage is approximately 8.47 V </a:t>
            </a:r>
            <a:r>
              <a:rPr lang="en-US" sz="3200" dirty="0" err="1"/>
              <a:t>rms</a:t>
            </a:r>
            <a:r>
              <a:rPr lang="en-US" sz="3200" dirty="0"/>
              <a:t>, which can be calculated using the </a:t>
            </a:r>
            <a:r>
              <a:rPr lang="en-US" sz="3200" dirty="0" smtClean="0"/>
              <a:t>voltage divider approach </a:t>
            </a:r>
            <a:r>
              <a:rPr lang="en-US" sz="3200" dirty="0"/>
              <a:t>or Ohm’s law.</a:t>
            </a:r>
            <a:endParaRPr lang="ar-E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37" y="3717032"/>
            <a:ext cx="7898141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3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R-L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 as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600" b="1" dirty="0">
                <a:solidFill>
                  <a:srgbClr val="FF0000"/>
                </a:solidFill>
              </a:rPr>
              <a:t>Low-Pass Filter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sz="3200" dirty="0" smtClean="0"/>
              <a:t>In </a:t>
            </a:r>
            <a:r>
              <a:rPr lang="en-US" sz="3200" dirty="0"/>
              <a:t>Figure 38(c), the input frequency has been increased to </a:t>
            </a:r>
            <a:r>
              <a:rPr lang="en-US" sz="3200" dirty="0">
                <a:solidFill>
                  <a:srgbClr val="FF0000"/>
                </a:solidFill>
              </a:rPr>
              <a:t>10 kHz</a:t>
            </a:r>
            <a:r>
              <a:rPr lang="en-US" sz="3200" dirty="0"/>
              <a:t>, causing the </a:t>
            </a:r>
            <a:r>
              <a:rPr lang="en-US" sz="3200" dirty="0" smtClean="0"/>
              <a:t>inductive reactance </a:t>
            </a:r>
            <a:r>
              <a:rPr lang="en-US" sz="3200" dirty="0"/>
              <a:t>to increase further to </a:t>
            </a:r>
            <a:r>
              <a:rPr lang="en-US" sz="3200" dirty="0" smtClean="0"/>
              <a:t>628.3</a:t>
            </a:r>
            <a:r>
              <a:rPr lang="ar-EG" sz="3200" dirty="0" smtClean="0"/>
              <a:t> </a:t>
            </a:r>
            <a:r>
              <a:rPr lang="ar-EG" sz="3200" dirty="0"/>
              <a:t>.</a:t>
            </a:r>
            <a:r>
              <a:rPr lang="en-US" sz="3200" dirty="0" smtClean="0"/>
              <a:t>For </a:t>
            </a:r>
            <a:r>
              <a:rPr lang="en-US" sz="3200" dirty="0"/>
              <a:t>a constant input voltage of 10 V </a:t>
            </a:r>
            <a:r>
              <a:rPr lang="en-US" sz="3200" dirty="0" err="1" smtClean="0"/>
              <a:t>rms</a:t>
            </a:r>
            <a:r>
              <a:rPr lang="en-US" sz="3200" dirty="0" smtClean="0"/>
              <a:t>, the </a:t>
            </a:r>
            <a:r>
              <a:rPr lang="en-US" sz="3200" dirty="0"/>
              <a:t>output voltage is now 1.57 V rms</a:t>
            </a:r>
            <a:r>
              <a:rPr lang="en-US" sz="3200" dirty="0" smtClean="0"/>
              <a:t>.</a:t>
            </a:r>
            <a:endParaRPr lang="ar-E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789040"/>
            <a:ext cx="8064897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32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R-L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 as a </a:t>
            </a:r>
            <a:r>
              <a:rPr lang="en-US" sz="3200" b="1" u="sng" dirty="0" smtClean="0">
                <a:solidFill>
                  <a:schemeClr val="accent6"/>
                </a:solidFill>
              </a:rPr>
              <a:t>Low-Pass Filter </a:t>
            </a:r>
          </a:p>
          <a:p>
            <a:pPr algn="l" rtl="0"/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As </a:t>
            </a:r>
            <a:r>
              <a:rPr lang="en-US" sz="3200" dirty="0"/>
              <a:t>the input frequency is increased further, the output voltage continues to decrease </a:t>
            </a:r>
            <a:r>
              <a:rPr lang="en-US" sz="3200" dirty="0" smtClean="0"/>
              <a:t>and approaches </a:t>
            </a:r>
            <a:r>
              <a:rPr lang="en-US" sz="3200" dirty="0"/>
              <a:t>zero as the frequency becomes very high, as shown in Figure 38(d) </a:t>
            </a:r>
            <a:r>
              <a:rPr lang="en-US" sz="3200" dirty="0" smtClean="0">
                <a:solidFill>
                  <a:srgbClr val="FF0000"/>
                </a:solidFill>
              </a:rPr>
              <a:t>for </a:t>
            </a:r>
            <a:r>
              <a:rPr lang="en-US" sz="3200" i="1" dirty="0">
                <a:solidFill>
                  <a:srgbClr val="FF0000"/>
                </a:solidFill>
              </a:rPr>
              <a:t>f </a:t>
            </a:r>
            <a:r>
              <a:rPr lang="en-US" sz="3200" dirty="0">
                <a:solidFill>
                  <a:srgbClr val="FF0000"/>
                </a:solidFill>
              </a:rPr>
              <a:t>= 20 kHz.</a:t>
            </a:r>
            <a:endParaRPr lang="ar-E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717032"/>
            <a:ext cx="8206939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8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R-L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 as a </a:t>
            </a:r>
            <a:r>
              <a:rPr lang="en-US" sz="3600" b="1" u="sng" dirty="0">
                <a:solidFill>
                  <a:schemeClr val="accent6"/>
                </a:solidFill>
              </a:rPr>
              <a:t>Low-Pass Filter </a:t>
            </a:r>
            <a:endParaRPr lang="en-US" sz="3600" b="1" u="sng" dirty="0" smtClean="0">
              <a:solidFill>
                <a:schemeClr val="accent6"/>
              </a:solidFill>
            </a:endParaRPr>
          </a:p>
          <a:p>
            <a:pPr algn="l" rtl="0"/>
            <a:r>
              <a:rPr lang="en-US" sz="3200" b="1" dirty="0" smtClean="0"/>
              <a:t>It </a:t>
            </a:r>
            <a:r>
              <a:rPr lang="en-US" sz="3200" b="1" dirty="0"/>
              <a:t>is apparent that the lower </a:t>
            </a:r>
            <a:r>
              <a:rPr lang="en-US" sz="3200" b="1" dirty="0" smtClean="0"/>
              <a:t>frequencies pass </a:t>
            </a:r>
            <a:r>
              <a:rPr lang="en-US" sz="3200" b="1" dirty="0"/>
              <a:t>through the circuit much better than the higher frequencies. This </a:t>
            </a:r>
            <a:r>
              <a:rPr lang="en-US" sz="3200" b="1" i="1" dirty="0" smtClean="0">
                <a:solidFill>
                  <a:srgbClr val="FF0000"/>
                </a:solidFill>
              </a:rPr>
              <a:t>R-L </a:t>
            </a:r>
            <a:r>
              <a:rPr lang="en-US" sz="3200" b="1" dirty="0" smtClean="0">
                <a:solidFill>
                  <a:srgbClr val="FF0000"/>
                </a:solidFill>
              </a:rPr>
              <a:t>circuit </a:t>
            </a:r>
            <a:r>
              <a:rPr lang="en-US" sz="3200" b="1" dirty="0" smtClean="0"/>
              <a:t>is a </a:t>
            </a:r>
            <a:r>
              <a:rPr lang="en-US" sz="3200" b="1" dirty="0"/>
              <a:t>basic form of low-pass filter</a:t>
            </a:r>
            <a:r>
              <a:rPr lang="en-US" sz="3200" b="1" dirty="0" smtClean="0"/>
              <a:t>. </a:t>
            </a:r>
          </a:p>
          <a:p>
            <a:pPr algn="l" rtl="0"/>
            <a:r>
              <a:rPr lang="en-US" sz="3200" b="1" dirty="0" smtClean="0"/>
              <a:t>Figure </a:t>
            </a:r>
            <a:r>
              <a:rPr lang="en-US" sz="3200" b="1" dirty="0"/>
              <a:t>39 shows a response curve for a low-pass filter.</a:t>
            </a:r>
            <a:endParaRPr lang="ar-E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69337"/>
            <a:ext cx="6696744" cy="2083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2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924944"/>
            <a:ext cx="7239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Part </a:t>
            </a:r>
            <a:r>
              <a:rPr lang="en-US" dirty="0" smtClean="0">
                <a:solidFill>
                  <a:srgbClr val="FF0000"/>
                </a:solidFill>
              </a:rPr>
              <a:t>(5)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11428419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95536" y="188640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RLC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 AND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RESONANCE</a:t>
            </a:r>
            <a:endParaRPr lang="ar-EG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 rtl="0">
              <a:buNone/>
            </a:pPr>
            <a:r>
              <a:rPr lang="en-US" sz="3200" b="1" u="sng" dirty="0">
                <a:solidFill>
                  <a:srgbClr val="0070C0"/>
                </a:solidFill>
              </a:rPr>
              <a:t>SERIES CIRCUITS</a:t>
            </a:r>
          </a:p>
          <a:p>
            <a:pPr algn="l" rtl="0"/>
            <a:r>
              <a:rPr lang="en-US" sz="3600" b="1" u="sng" dirty="0" smtClean="0">
                <a:solidFill>
                  <a:schemeClr val="tx1">
                    <a:lumMod val="50000"/>
                  </a:schemeClr>
                </a:solidFill>
              </a:rPr>
              <a:t>Impedance </a:t>
            </a:r>
            <a:r>
              <a:rPr lang="en-US" sz="3600" b="1" u="sng" dirty="0">
                <a:solidFill>
                  <a:schemeClr val="tx1">
                    <a:lumMod val="50000"/>
                  </a:schemeClr>
                </a:solidFill>
              </a:rPr>
              <a:t>of Series RLC </a:t>
            </a:r>
            <a:r>
              <a:rPr lang="en-US" sz="3600" b="1" u="sng" dirty="0" smtClean="0">
                <a:solidFill>
                  <a:schemeClr val="tx1">
                    <a:lumMod val="50000"/>
                  </a:schemeClr>
                </a:solidFill>
              </a:rPr>
              <a:t>Circuits</a:t>
            </a:r>
          </a:p>
          <a:p>
            <a:pPr algn="l" rtl="0"/>
            <a:r>
              <a:rPr lang="en-US" sz="3200" b="1" dirty="0" smtClean="0">
                <a:solidFill>
                  <a:srgbClr val="FF0000"/>
                </a:solidFill>
              </a:rPr>
              <a:t>Inductive </a:t>
            </a:r>
            <a:r>
              <a:rPr lang="en-US" sz="3200" b="1" dirty="0">
                <a:solidFill>
                  <a:srgbClr val="FF0000"/>
                </a:solidFill>
              </a:rPr>
              <a:t>reactance </a:t>
            </a:r>
            <a:r>
              <a:rPr lang="en-US" sz="3200" b="1" dirty="0" smtClean="0">
                <a:solidFill>
                  <a:srgbClr val="FF0000"/>
                </a:solidFill>
              </a:rPr>
              <a:t>(X</a:t>
            </a:r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en-US" sz="3200" b="1" dirty="0" smtClean="0">
                <a:solidFill>
                  <a:srgbClr val="FF0000"/>
                </a:solidFill>
              </a:rPr>
              <a:t>) </a:t>
            </a:r>
            <a:r>
              <a:rPr lang="en-US" sz="3200" b="1" dirty="0" smtClean="0"/>
              <a:t>causes </a:t>
            </a:r>
            <a:r>
              <a:rPr lang="en-US" sz="3200" b="1" dirty="0"/>
              <a:t>the </a:t>
            </a:r>
            <a:r>
              <a:rPr lang="en-US" sz="3200" b="1" dirty="0" smtClean="0"/>
              <a:t>current </a:t>
            </a:r>
            <a:r>
              <a:rPr lang="en-US" sz="3200" b="1" dirty="0"/>
              <a:t>to </a:t>
            </a:r>
            <a:r>
              <a:rPr lang="en-US" sz="3200" b="1" dirty="0">
                <a:solidFill>
                  <a:srgbClr val="FF0000"/>
                </a:solidFill>
              </a:rPr>
              <a:t>lag</a:t>
            </a:r>
            <a:r>
              <a:rPr lang="en-US" sz="3200" b="1" dirty="0"/>
              <a:t> the applied </a:t>
            </a:r>
            <a:r>
              <a:rPr lang="en-US" sz="3200" b="1" dirty="0" smtClean="0"/>
              <a:t>voltage. </a:t>
            </a:r>
          </a:p>
          <a:p>
            <a:pPr algn="l" rtl="0"/>
            <a:r>
              <a:rPr lang="en-US" sz="3200" b="1" dirty="0" smtClean="0">
                <a:solidFill>
                  <a:srgbClr val="FF0000"/>
                </a:solidFill>
              </a:rPr>
              <a:t>Capacitive </a:t>
            </a:r>
            <a:r>
              <a:rPr lang="en-US" sz="3200" b="1" dirty="0">
                <a:solidFill>
                  <a:srgbClr val="FF0000"/>
                </a:solidFill>
              </a:rPr>
              <a:t>reactance </a:t>
            </a:r>
            <a:r>
              <a:rPr lang="en-US" sz="3200" b="1" dirty="0" smtClean="0">
                <a:solidFill>
                  <a:srgbClr val="FF0000"/>
                </a:solidFill>
              </a:rPr>
              <a:t>(X</a:t>
            </a:r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</a:rPr>
              <a:t>) </a:t>
            </a:r>
            <a:r>
              <a:rPr lang="en-US" sz="3200" b="1" dirty="0" smtClean="0"/>
              <a:t>causes </a:t>
            </a:r>
            <a:r>
              <a:rPr lang="en-US" sz="3200" b="1" dirty="0"/>
              <a:t>the current to </a:t>
            </a:r>
            <a:r>
              <a:rPr lang="en-US" sz="3200" b="1" dirty="0">
                <a:solidFill>
                  <a:srgbClr val="FF0000"/>
                </a:solidFill>
              </a:rPr>
              <a:t>lead</a:t>
            </a:r>
            <a:r>
              <a:rPr lang="en-US" sz="3200" b="1" dirty="0"/>
              <a:t> </a:t>
            </a:r>
            <a:r>
              <a:rPr lang="en-US" sz="3200" b="1" dirty="0" smtClean="0"/>
              <a:t>the voltage</a:t>
            </a:r>
            <a:r>
              <a:rPr lang="en-US" sz="3200" b="1" dirty="0"/>
              <a:t>. </a:t>
            </a:r>
            <a:endParaRPr lang="en-US" sz="32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7112"/>
            <a:ext cx="6480720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8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95536" y="188640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RLC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 AND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RESONANCE</a:t>
            </a:r>
            <a:endParaRPr lang="ar-EG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 rtl="0">
              <a:buNone/>
            </a:pPr>
            <a:r>
              <a:rPr lang="en-US" sz="3200" b="1" u="sng" dirty="0">
                <a:solidFill>
                  <a:srgbClr val="0070C0"/>
                </a:solidFill>
              </a:rPr>
              <a:t>SERIES CIRCUITS</a:t>
            </a:r>
          </a:p>
          <a:p>
            <a:pPr algn="l" rtl="0"/>
            <a:r>
              <a:rPr lang="en-US" sz="3600" b="1" u="sng" dirty="0" smtClean="0">
                <a:solidFill>
                  <a:schemeClr val="tx1">
                    <a:lumMod val="50000"/>
                  </a:schemeClr>
                </a:solidFill>
              </a:rPr>
              <a:t>Impedance </a:t>
            </a:r>
            <a:r>
              <a:rPr lang="en-US" sz="3600" b="1" u="sng" dirty="0">
                <a:solidFill>
                  <a:schemeClr val="tx1">
                    <a:lumMod val="50000"/>
                  </a:schemeClr>
                </a:solidFill>
              </a:rPr>
              <a:t>of Series </a:t>
            </a:r>
            <a:r>
              <a:rPr lang="en-US" sz="3600" b="1" i="1" u="sng" dirty="0">
                <a:solidFill>
                  <a:schemeClr val="tx1">
                    <a:lumMod val="50000"/>
                  </a:schemeClr>
                </a:solidFill>
              </a:rPr>
              <a:t>RLC </a:t>
            </a:r>
            <a:r>
              <a:rPr lang="en-US" sz="3600" b="1" u="sng" dirty="0" smtClean="0">
                <a:solidFill>
                  <a:schemeClr val="tx1">
                    <a:lumMod val="50000"/>
                  </a:schemeClr>
                </a:solidFill>
              </a:rPr>
              <a:t>Circuits</a:t>
            </a:r>
          </a:p>
          <a:p>
            <a:pPr algn="l" rtl="0"/>
            <a:r>
              <a:rPr lang="en-US" sz="3200" b="1" dirty="0" smtClean="0"/>
              <a:t>Thus </a:t>
            </a:r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en-US" sz="3200" b="1" dirty="0" smtClean="0"/>
              <a:t> and </a:t>
            </a:r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sz="3200" b="1" dirty="0" smtClean="0"/>
              <a:t> </a:t>
            </a:r>
            <a:r>
              <a:rPr lang="en-US" sz="3200" b="1" dirty="0"/>
              <a:t>tend to offset each other. When they are equal, they cancel, </a:t>
            </a:r>
            <a:r>
              <a:rPr lang="en-US" sz="3200" b="1" dirty="0" smtClean="0"/>
              <a:t>and the </a:t>
            </a:r>
            <a:r>
              <a:rPr lang="en-US" sz="3200" b="1" dirty="0"/>
              <a:t>total reactance is zero.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863868"/>
            <a:ext cx="7563971" cy="2445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02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49325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solidFill>
                  <a:srgbClr val="0070C0"/>
                </a:solidFill>
              </a:rPr>
              <a:t>SERIES </a:t>
            </a:r>
            <a:r>
              <a:rPr lang="en-US" sz="3200" b="1" dirty="0" smtClean="0">
                <a:solidFill>
                  <a:srgbClr val="0070C0"/>
                </a:solidFill>
              </a:rPr>
              <a:t>CAPACITORS</a:t>
            </a:r>
            <a:endParaRPr lang="ar-EG" sz="3200" dirty="0">
              <a:solidFill>
                <a:srgbClr val="0070C0"/>
              </a:solidFill>
            </a:endParaRPr>
          </a:p>
          <a:p>
            <a:pPr algn="l" rtl="0"/>
            <a:endParaRPr lang="ar-E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3"/>
            <a:ext cx="7338898" cy="202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39552" y="3506232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/>
              <a:t>When this relationship is substituted into each term </a:t>
            </a:r>
            <a:r>
              <a:rPr lang="en-US" sz="3200" b="1" dirty="0" smtClean="0"/>
              <a:t>of the </a:t>
            </a:r>
            <a:r>
              <a:rPr lang="en-US" sz="3200" b="1" dirty="0"/>
              <a:t>voltage equation, the following result is obtained:</a:t>
            </a:r>
          </a:p>
          <a:p>
            <a:pPr algn="l" rtl="0"/>
            <a:r>
              <a:rPr lang="en-US" sz="2400" b="1" dirty="0" smtClean="0"/>
              <a:t>               </a:t>
            </a:r>
            <a:endParaRPr lang="ar-EG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45224"/>
            <a:ext cx="5832647" cy="104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64986"/>
            <a:ext cx="1610935" cy="64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6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95536" y="188640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RLC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 AND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RESONANCE</a:t>
            </a:r>
            <a:endParaRPr lang="ar-EG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 rtl="0">
              <a:buNone/>
            </a:pPr>
            <a:r>
              <a:rPr lang="en-US" sz="3200" b="1" u="sng" dirty="0">
                <a:solidFill>
                  <a:srgbClr val="0070C0"/>
                </a:solidFill>
              </a:rPr>
              <a:t>SERIES CIRCUITS</a:t>
            </a:r>
          </a:p>
          <a:p>
            <a:pPr algn="l" rtl="0"/>
            <a:r>
              <a:rPr lang="en-US" sz="3600" b="1" u="sng" dirty="0" smtClean="0">
                <a:solidFill>
                  <a:schemeClr val="tx1">
                    <a:lumMod val="50000"/>
                  </a:schemeClr>
                </a:solidFill>
              </a:rPr>
              <a:t>Impedance </a:t>
            </a:r>
            <a:r>
              <a:rPr lang="en-US" sz="3600" b="1" u="sng" dirty="0">
                <a:solidFill>
                  <a:schemeClr val="tx1">
                    <a:lumMod val="50000"/>
                  </a:schemeClr>
                </a:solidFill>
              </a:rPr>
              <a:t>of Series </a:t>
            </a:r>
            <a:r>
              <a:rPr lang="en-US" sz="3600" b="1" i="1" u="sng" dirty="0">
                <a:solidFill>
                  <a:schemeClr val="tx1">
                    <a:lumMod val="50000"/>
                  </a:schemeClr>
                </a:solidFill>
              </a:rPr>
              <a:t>RLC </a:t>
            </a:r>
            <a:r>
              <a:rPr lang="en-US" sz="3600" b="1" u="sng" dirty="0" smtClean="0">
                <a:solidFill>
                  <a:schemeClr val="tx1">
                    <a:lumMod val="50000"/>
                  </a:schemeClr>
                </a:solidFill>
              </a:rPr>
              <a:t>Circuits</a:t>
            </a:r>
          </a:p>
          <a:p>
            <a:pPr algn="l" rtl="0"/>
            <a:r>
              <a:rPr lang="en-US" sz="3200" b="1" dirty="0" smtClean="0"/>
              <a:t>In </a:t>
            </a:r>
            <a:r>
              <a:rPr lang="en-US" sz="3200" b="1" dirty="0"/>
              <a:t>any case, </a:t>
            </a:r>
            <a:r>
              <a:rPr lang="en-US" sz="3200" b="1" dirty="0" smtClean="0"/>
              <a:t>the magnitude </a:t>
            </a:r>
            <a:r>
              <a:rPr lang="en-US" sz="3200" b="1" dirty="0"/>
              <a:t>of the total reactance in the </a:t>
            </a:r>
            <a:r>
              <a:rPr lang="en-US" sz="3200" b="1" dirty="0" smtClean="0"/>
              <a:t>series circuit is</a:t>
            </a:r>
          </a:p>
          <a:p>
            <a:pPr algn="l" rtl="0"/>
            <a:endParaRPr lang="en-US" sz="3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8"/>
            <a:ext cx="6480720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112" y="3217947"/>
            <a:ext cx="4271016" cy="1026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4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95536" y="188640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RLC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 AND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RESONANCE</a:t>
            </a:r>
            <a:endParaRPr lang="ar-EG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 rtl="0">
              <a:buNone/>
            </a:pPr>
            <a:r>
              <a:rPr lang="en-US" sz="3200" b="1" u="sng" dirty="0">
                <a:solidFill>
                  <a:srgbClr val="0070C0"/>
                </a:solidFill>
              </a:rPr>
              <a:t>SERIES CIRCUITS</a:t>
            </a:r>
          </a:p>
          <a:p>
            <a:pPr algn="l" rtl="0"/>
            <a:r>
              <a:rPr lang="en-US" sz="3600" b="1" u="sng" dirty="0" smtClean="0">
                <a:solidFill>
                  <a:schemeClr val="tx1">
                    <a:lumMod val="50000"/>
                  </a:schemeClr>
                </a:solidFill>
              </a:rPr>
              <a:t>Impedance </a:t>
            </a:r>
            <a:r>
              <a:rPr lang="en-US" sz="3600" b="1" u="sng" dirty="0">
                <a:solidFill>
                  <a:schemeClr val="tx1">
                    <a:lumMod val="50000"/>
                  </a:schemeClr>
                </a:solidFill>
              </a:rPr>
              <a:t>of Series </a:t>
            </a:r>
            <a:r>
              <a:rPr lang="en-US" sz="3600" b="1" i="1" u="sng" dirty="0">
                <a:solidFill>
                  <a:schemeClr val="tx1">
                    <a:lumMod val="50000"/>
                  </a:schemeClr>
                </a:solidFill>
              </a:rPr>
              <a:t>RLC </a:t>
            </a:r>
            <a:r>
              <a:rPr lang="en-US" sz="3600" b="1" u="sng" dirty="0" smtClean="0">
                <a:solidFill>
                  <a:schemeClr val="tx1">
                    <a:lumMod val="50000"/>
                  </a:schemeClr>
                </a:solidFill>
              </a:rPr>
              <a:t>Circuits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1128"/>
            <a:ext cx="6480720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86" y="2348880"/>
            <a:ext cx="6605787" cy="1512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15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95536" y="188640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RLC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  </a:t>
            </a:r>
            <a:r>
              <a:rPr lang="en-US" sz="3200" b="1" u="sng" dirty="0" smtClean="0">
                <a:solidFill>
                  <a:srgbClr val="0070C0"/>
                </a:solidFill>
              </a:rPr>
              <a:t>SERIES CIRCUITS</a:t>
            </a:r>
          </a:p>
          <a:p>
            <a:pPr algn="l" rtl="0"/>
            <a:endParaRPr lang="en-US" sz="3200" dirty="0" smtClean="0"/>
          </a:p>
          <a:p>
            <a:pPr algn="l" rtl="0"/>
            <a:r>
              <a:rPr lang="en-US" sz="3600" b="1" dirty="0" smtClean="0">
                <a:solidFill>
                  <a:srgbClr val="FF0000"/>
                </a:solidFill>
              </a:rPr>
              <a:t>Example:</a:t>
            </a:r>
            <a:r>
              <a:rPr lang="en-US" sz="3200" dirty="0" smtClean="0"/>
              <a:t> For </a:t>
            </a:r>
            <a:r>
              <a:rPr lang="en-US" sz="3200" dirty="0"/>
              <a:t>the series </a:t>
            </a:r>
            <a:r>
              <a:rPr lang="en-US" sz="3200" i="1" dirty="0"/>
              <a:t>RLC </a:t>
            </a:r>
            <a:r>
              <a:rPr lang="en-US" sz="3200" dirty="0"/>
              <a:t>circuit in Figure 2, determine the total impedance. Express it </a:t>
            </a:r>
            <a:r>
              <a:rPr lang="en-US" sz="3200" dirty="0" smtClean="0"/>
              <a:t>in both </a:t>
            </a:r>
            <a:r>
              <a:rPr lang="en-US" sz="3200" dirty="0"/>
              <a:t>rectangular and polar forms.</a:t>
            </a:r>
            <a:endParaRPr lang="en-US" sz="3200" b="1" u="sng" dirty="0">
              <a:solidFill>
                <a:srgbClr val="0070C0"/>
              </a:solidFill>
            </a:endParaRPr>
          </a:p>
          <a:p>
            <a:pPr algn="l" rtl="0"/>
            <a:endParaRPr lang="ar-EG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7920880" cy="321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13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95536" y="188640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RLC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  </a:t>
            </a:r>
            <a:r>
              <a:rPr lang="en-US" sz="3200" b="1" u="sng" dirty="0" smtClean="0">
                <a:solidFill>
                  <a:srgbClr val="0070C0"/>
                </a:solidFill>
              </a:rPr>
              <a:t>SERIES CIRCUITS</a:t>
            </a:r>
          </a:p>
          <a:p>
            <a:pPr algn="l" rtl="0"/>
            <a:r>
              <a:rPr lang="en-US" sz="3600" b="1" dirty="0" smtClean="0">
                <a:solidFill>
                  <a:srgbClr val="FF0000"/>
                </a:solidFill>
              </a:rPr>
              <a:t>Solution:</a:t>
            </a:r>
            <a:r>
              <a:rPr lang="en-US" sz="3200" dirty="0" smtClean="0"/>
              <a:t>.</a:t>
            </a:r>
            <a:endParaRPr lang="en-US" sz="3200" b="1" u="sng" dirty="0">
              <a:solidFill>
                <a:srgbClr val="0070C0"/>
              </a:solidFill>
            </a:endParaRPr>
          </a:p>
          <a:p>
            <a:pPr algn="l" rtl="0"/>
            <a:endParaRPr lang="ar-EG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51" y="1556792"/>
            <a:ext cx="823780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1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95536" y="188640"/>
            <a:ext cx="8339571" cy="635099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OF SERIES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RLC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</a:p>
          <a:p>
            <a:pPr marL="0" indent="0" algn="l" rtl="0">
              <a:buNone/>
            </a:pPr>
            <a:r>
              <a:rPr lang="en-US" sz="3600" b="1" u="sng" dirty="0" smtClean="0">
                <a:solidFill>
                  <a:schemeClr val="tx1"/>
                </a:solidFill>
              </a:rPr>
              <a:t>Determine current in series RLC – circuits</a:t>
            </a:r>
          </a:p>
          <a:p>
            <a:pPr marL="0" indent="0" algn="l" rtl="0">
              <a:buNone/>
            </a:pPr>
            <a:endParaRPr lang="en-US" sz="3600" b="1" u="sng" dirty="0" smtClean="0">
              <a:solidFill>
                <a:schemeClr val="tx1"/>
              </a:solidFill>
            </a:endParaRPr>
          </a:p>
          <a:p>
            <a:pPr algn="l" rtl="0"/>
            <a:r>
              <a:rPr lang="en-US" sz="3200" b="1" dirty="0" smtClean="0">
                <a:solidFill>
                  <a:srgbClr val="FF0000"/>
                </a:solidFill>
              </a:rPr>
              <a:t>Example:</a:t>
            </a:r>
            <a:r>
              <a:rPr lang="en-US" sz="3200" dirty="0" smtClean="0"/>
              <a:t> </a:t>
            </a:r>
            <a:r>
              <a:rPr lang="en-US" sz="3200" b="1" dirty="0" smtClean="0"/>
              <a:t>Find </a:t>
            </a:r>
            <a:r>
              <a:rPr lang="en-US" sz="3200" b="1" dirty="0"/>
              <a:t>the current </a:t>
            </a:r>
            <a:r>
              <a:rPr lang="en-US" sz="3200" b="1" dirty="0">
                <a:solidFill>
                  <a:schemeClr val="tx1"/>
                </a:solidFill>
              </a:rPr>
              <a:t>in series RLC – </a:t>
            </a:r>
            <a:r>
              <a:rPr lang="en-US" sz="3200" b="1" dirty="0" smtClean="0">
                <a:solidFill>
                  <a:schemeClr val="tx1"/>
                </a:solidFill>
              </a:rPr>
              <a:t>circuit </a:t>
            </a:r>
            <a:r>
              <a:rPr lang="en-US" sz="3200" b="1" dirty="0" smtClean="0"/>
              <a:t>in figure </a:t>
            </a:r>
            <a:r>
              <a:rPr lang="en-US" sz="3200" b="1" dirty="0"/>
              <a:t>7</a:t>
            </a:r>
            <a:r>
              <a:rPr lang="en-US" sz="3200" b="1" dirty="0" smtClean="0"/>
              <a:t>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l" rtl="0"/>
            <a:endParaRPr lang="en-US" sz="3200" b="1" u="sng" dirty="0">
              <a:solidFill>
                <a:schemeClr val="tx1"/>
              </a:solidFill>
            </a:endParaRPr>
          </a:p>
          <a:p>
            <a:pPr algn="l" rtl="0"/>
            <a:endParaRPr lang="ar-EG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08385"/>
            <a:ext cx="712879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68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95536" y="188640"/>
            <a:ext cx="8339571" cy="635099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OF SERIES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RLC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</a:p>
          <a:p>
            <a:pPr marL="0" indent="0" algn="l" rtl="0">
              <a:buNone/>
            </a:pPr>
            <a:r>
              <a:rPr lang="en-US" sz="3600" b="1" u="sng" dirty="0" smtClean="0">
                <a:solidFill>
                  <a:schemeClr val="tx1"/>
                </a:solidFill>
              </a:rPr>
              <a:t>Determine current in series RLC – circuits</a:t>
            </a:r>
          </a:p>
          <a:p>
            <a:pPr algn="l" rtl="0"/>
            <a:r>
              <a:rPr lang="en-US" sz="3200" b="1" dirty="0" smtClean="0">
                <a:solidFill>
                  <a:srgbClr val="FF0000"/>
                </a:solidFill>
              </a:rPr>
              <a:t>Solution:</a:t>
            </a:r>
          </a:p>
          <a:p>
            <a:pPr algn="l" rtl="0"/>
            <a:endParaRPr lang="en-US" sz="3200" b="1" u="sng" dirty="0">
              <a:solidFill>
                <a:schemeClr val="tx1"/>
              </a:solidFill>
            </a:endParaRPr>
          </a:p>
          <a:p>
            <a:pPr algn="l" rtl="0"/>
            <a:endParaRPr lang="ar-EG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0" y="2132856"/>
            <a:ext cx="7615862" cy="419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8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23528" y="260648"/>
            <a:ext cx="8339571" cy="635099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Series Resonance</a:t>
            </a:r>
          </a:p>
          <a:p>
            <a:pPr algn="l" rtl="0"/>
            <a:r>
              <a:rPr lang="en-US" sz="3600" b="1" dirty="0">
                <a:solidFill>
                  <a:srgbClr val="FF0000"/>
                </a:solidFill>
              </a:rPr>
              <a:t>In a series </a:t>
            </a:r>
            <a:r>
              <a:rPr lang="en-US" sz="3600" b="1" i="1" dirty="0">
                <a:solidFill>
                  <a:srgbClr val="FF0000"/>
                </a:solidFill>
              </a:rPr>
              <a:t>RLC </a:t>
            </a:r>
            <a:r>
              <a:rPr lang="en-US" sz="3600" b="1" dirty="0"/>
              <a:t>circuit, series resonance occurs when </a:t>
            </a:r>
            <a:r>
              <a:rPr lang="en-US" sz="3600" b="1" dirty="0" smtClean="0">
                <a:solidFill>
                  <a:srgbClr val="FF0000"/>
                </a:solidFill>
              </a:rPr>
              <a:t>X</a:t>
            </a:r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r>
              <a:rPr lang="en-US" sz="3600" b="1" dirty="0" smtClean="0">
                <a:solidFill>
                  <a:srgbClr val="FF0000"/>
                </a:solidFill>
              </a:rPr>
              <a:t>=X</a:t>
            </a:r>
            <a:r>
              <a:rPr lang="en-US" sz="3200" b="1" dirty="0" smtClean="0">
                <a:solidFill>
                  <a:srgbClr val="FF0000"/>
                </a:solidFill>
              </a:rPr>
              <a:t>L.</a:t>
            </a:r>
            <a:r>
              <a:rPr lang="en-US" sz="3600" b="1" dirty="0" smtClean="0"/>
              <a:t> The </a:t>
            </a:r>
            <a:r>
              <a:rPr lang="en-US" sz="3600" b="1" dirty="0"/>
              <a:t>frequency </a:t>
            </a:r>
            <a:r>
              <a:rPr lang="en-US" sz="3600" b="1" dirty="0" smtClean="0"/>
              <a:t>at which </a:t>
            </a:r>
            <a:r>
              <a:rPr lang="en-US" sz="3600" b="1" dirty="0"/>
              <a:t>resonance occurs </a:t>
            </a:r>
            <a:r>
              <a:rPr lang="en-US" sz="3600" b="1" dirty="0" smtClean="0"/>
              <a:t> called </a:t>
            </a:r>
            <a:r>
              <a:rPr lang="en-US" sz="3600" b="1" dirty="0"/>
              <a:t>the resonant frequency and is designated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</a:t>
            </a:r>
            <a:endParaRPr lang="ar-EG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18" y="3680208"/>
            <a:ext cx="4404974" cy="25732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37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23528" y="260648"/>
            <a:ext cx="8339571" cy="635099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Series Resonance</a:t>
            </a:r>
          </a:p>
          <a:p>
            <a:pPr algn="l" rtl="0"/>
            <a:r>
              <a:rPr lang="en-US" sz="3600" b="1" dirty="0">
                <a:solidFill>
                  <a:srgbClr val="FF0000"/>
                </a:solidFill>
              </a:rPr>
              <a:t>Figure 9</a:t>
            </a:r>
            <a:r>
              <a:rPr lang="en-US" sz="3600" b="1" dirty="0"/>
              <a:t> </a:t>
            </a:r>
            <a:r>
              <a:rPr lang="en-US" sz="3200" b="1" dirty="0"/>
              <a:t>illustrates the </a:t>
            </a:r>
            <a:r>
              <a:rPr lang="en-US" sz="3200" b="1" dirty="0" smtClean="0"/>
              <a:t>series resonant condition.</a:t>
            </a:r>
          </a:p>
          <a:p>
            <a:pPr algn="l" rtl="0"/>
            <a:r>
              <a:rPr lang="en-US" b="1" dirty="0"/>
              <a:t>In a series </a:t>
            </a:r>
            <a:r>
              <a:rPr lang="en-US" b="1" i="1" dirty="0"/>
              <a:t>RLC </a:t>
            </a:r>
            <a:r>
              <a:rPr lang="en-US" b="1" dirty="0"/>
              <a:t>circuit, the total impedance was given </a:t>
            </a:r>
            <a:r>
              <a:rPr lang="en-US" b="1" dirty="0" smtClean="0"/>
              <a:t> as: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Z </a:t>
            </a:r>
            <a:r>
              <a:rPr lang="en-US" sz="3200" b="1" dirty="0">
                <a:solidFill>
                  <a:srgbClr val="FF0000"/>
                </a:solidFill>
              </a:rPr>
              <a:t>= </a:t>
            </a:r>
            <a:r>
              <a:rPr lang="en-US" sz="3200" b="1" i="1" dirty="0">
                <a:solidFill>
                  <a:srgbClr val="FF0000"/>
                </a:solidFill>
              </a:rPr>
              <a:t>R </a:t>
            </a:r>
            <a:r>
              <a:rPr lang="en-US" sz="3200" b="1" dirty="0">
                <a:solidFill>
                  <a:srgbClr val="FF0000"/>
                </a:solidFill>
              </a:rPr>
              <a:t>+ </a:t>
            </a:r>
            <a:r>
              <a:rPr lang="en-US" sz="3200" b="1" i="1" dirty="0" err="1">
                <a:solidFill>
                  <a:srgbClr val="FF0000"/>
                </a:solidFill>
              </a:rPr>
              <a:t>jX</a:t>
            </a:r>
            <a:r>
              <a:rPr lang="en-US" b="1" i="1" dirty="0" err="1">
                <a:solidFill>
                  <a:srgbClr val="FF0000"/>
                </a:solidFill>
              </a:rPr>
              <a:t>L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- </a:t>
            </a:r>
            <a:r>
              <a:rPr lang="en-US" sz="3200" b="1" i="1" dirty="0" err="1">
                <a:solidFill>
                  <a:srgbClr val="FF0000"/>
                </a:solidFill>
              </a:rPr>
              <a:t>jXC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l" rtl="0"/>
            <a:endParaRPr lang="ar-EG" sz="3200" b="1" dirty="0"/>
          </a:p>
          <a:p>
            <a:pPr algn="l" rtl="0"/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6" y="3645024"/>
            <a:ext cx="7992888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3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23528" y="260648"/>
            <a:ext cx="8339571" cy="635099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Series Resonance</a:t>
            </a:r>
          </a:p>
          <a:p>
            <a:pPr algn="l" rtl="0"/>
            <a:r>
              <a:rPr lang="en-US" sz="3200" dirty="0"/>
              <a:t>At resonance</a:t>
            </a:r>
            <a:r>
              <a:rPr lang="en-US" sz="3200" dirty="0" smtClean="0"/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r>
              <a:rPr lang="en-US" b="1" dirty="0" smtClean="0">
                <a:solidFill>
                  <a:srgbClr val="FF0000"/>
                </a:solidFill>
              </a:rPr>
              <a:t>L</a:t>
            </a:r>
            <a:r>
              <a:rPr lang="en-US" sz="3200" b="1" dirty="0" smtClean="0">
                <a:solidFill>
                  <a:srgbClr val="FF0000"/>
                </a:solidFill>
              </a:rPr>
              <a:t>=X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 </a:t>
            </a:r>
            <a:r>
              <a:rPr lang="en-US" sz="3200" dirty="0"/>
              <a:t>and the </a:t>
            </a:r>
            <a:r>
              <a:rPr lang="en-US" sz="3200" i="1" dirty="0"/>
              <a:t>j </a:t>
            </a:r>
            <a:r>
              <a:rPr lang="en-US" sz="3200" dirty="0"/>
              <a:t>terms cancel; thus, the impedance is purely resistive.</a:t>
            </a:r>
          </a:p>
          <a:p>
            <a:pPr algn="l" rtl="0"/>
            <a:r>
              <a:rPr lang="en-US" sz="3200" dirty="0"/>
              <a:t>These resonant conditions are stated in the following equations</a:t>
            </a:r>
            <a:r>
              <a:rPr lang="en-US" sz="3200" dirty="0" smtClean="0"/>
              <a:t>:</a:t>
            </a:r>
          </a:p>
          <a:p>
            <a:pPr algn="l" rtl="0"/>
            <a:endParaRPr lang="en-US" sz="3200" dirty="0" smtClean="0"/>
          </a:p>
          <a:p>
            <a:pPr algn="l" rtl="0"/>
            <a:r>
              <a:rPr lang="en-US" sz="3200" b="1" i="1" dirty="0" smtClean="0">
                <a:solidFill>
                  <a:srgbClr val="FF0000"/>
                </a:solidFill>
              </a:rPr>
              <a:t>X</a:t>
            </a:r>
            <a:r>
              <a:rPr lang="en-US" b="1" i="1" dirty="0" smtClean="0">
                <a:solidFill>
                  <a:srgbClr val="FF0000"/>
                </a:solidFill>
              </a:rPr>
              <a:t>L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= </a:t>
            </a:r>
            <a:r>
              <a:rPr lang="en-US" sz="3200" b="1" i="1" dirty="0" smtClean="0">
                <a:solidFill>
                  <a:srgbClr val="FF0000"/>
                </a:solidFill>
              </a:rPr>
              <a:t>X</a:t>
            </a:r>
            <a:r>
              <a:rPr lang="en-US" b="1" i="1" dirty="0" smtClean="0">
                <a:solidFill>
                  <a:srgbClr val="FF0000"/>
                </a:solidFill>
              </a:rPr>
              <a:t>C</a:t>
            </a:r>
          </a:p>
          <a:p>
            <a:pPr algn="l" rtl="0"/>
            <a:r>
              <a:rPr lang="en-US" sz="3200" b="1" i="1" dirty="0" err="1">
                <a:solidFill>
                  <a:srgbClr val="FF0000"/>
                </a:solidFill>
              </a:rPr>
              <a:t>Zr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= </a:t>
            </a:r>
            <a:r>
              <a:rPr lang="en-US" sz="3200" b="1" i="1" dirty="0">
                <a:solidFill>
                  <a:srgbClr val="FF0000"/>
                </a:solidFill>
              </a:rPr>
              <a:t>R</a:t>
            </a:r>
          </a:p>
          <a:p>
            <a:pPr algn="l" rtl="0"/>
            <a:endParaRPr lang="ar-EG" sz="3200" b="1" dirty="0"/>
          </a:p>
          <a:p>
            <a:pPr algn="l" rtl="0"/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6048672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6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23528" y="260648"/>
            <a:ext cx="8339571" cy="635099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Series Resonance</a:t>
            </a:r>
          </a:p>
          <a:p>
            <a:pPr marL="0" indent="0" algn="l" rtl="0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</a:t>
            </a:r>
          </a:p>
          <a:p>
            <a:pPr marL="0" indent="0" algn="ctr" rtl="0">
              <a:buNone/>
            </a:pP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ar-EG" sz="3200" b="1" dirty="0"/>
          </a:p>
          <a:p>
            <a:pPr algn="l" rtl="0"/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806166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64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49325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solidFill>
                  <a:srgbClr val="0070C0"/>
                </a:solidFill>
              </a:rPr>
              <a:t>SERIES </a:t>
            </a:r>
            <a:r>
              <a:rPr lang="en-US" sz="3200" b="1" dirty="0" smtClean="0">
                <a:solidFill>
                  <a:srgbClr val="0070C0"/>
                </a:solidFill>
              </a:rPr>
              <a:t>CAPACITORS</a:t>
            </a:r>
            <a:endParaRPr lang="ar-EG" sz="3200" dirty="0">
              <a:solidFill>
                <a:srgbClr val="0070C0"/>
              </a:solidFill>
            </a:endParaRPr>
          </a:p>
          <a:p>
            <a:pPr algn="l" rtl="0"/>
            <a:endParaRPr lang="ar-E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36" y="908720"/>
            <a:ext cx="7338898" cy="227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39552" y="3645024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3200" dirty="0"/>
              <a:t>Since the charges on all the capacitors are equal, the </a:t>
            </a:r>
            <a:r>
              <a:rPr lang="en-US" sz="3200" i="1" dirty="0"/>
              <a:t>Q </a:t>
            </a:r>
            <a:r>
              <a:rPr lang="en-US" sz="3200" dirty="0"/>
              <a:t>terms can be factored and </a:t>
            </a:r>
            <a:r>
              <a:rPr lang="en-US" sz="3200" dirty="0" smtClean="0"/>
              <a:t>canceled, resulting </a:t>
            </a:r>
            <a:r>
              <a:rPr lang="en-US" sz="3200" dirty="0" smtClean="0"/>
              <a:t>in</a:t>
            </a:r>
            <a:endParaRPr lang="en-US" sz="32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54" y="5013176"/>
            <a:ext cx="5729862" cy="148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36" y="3003778"/>
            <a:ext cx="1610935" cy="64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8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23528" y="260648"/>
            <a:ext cx="8339571" cy="635099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Series </a:t>
            </a:r>
            <a:r>
              <a:rPr lang="en-US" sz="4000" b="1" dirty="0">
                <a:solidFill>
                  <a:srgbClr val="0070C0"/>
                </a:solidFill>
              </a:rPr>
              <a:t>Resonant </a:t>
            </a:r>
            <a:r>
              <a:rPr lang="en-US" sz="4000" b="1" dirty="0" smtClean="0">
                <a:solidFill>
                  <a:srgbClr val="0070C0"/>
                </a:solidFill>
              </a:rPr>
              <a:t>Frequency</a:t>
            </a:r>
          </a:p>
          <a:p>
            <a:pPr algn="l" rtl="0"/>
            <a:r>
              <a:rPr lang="en-US" sz="3600" b="1" dirty="0"/>
              <a:t>For a given </a:t>
            </a:r>
            <a:r>
              <a:rPr lang="en-US" sz="3600" b="1" dirty="0">
                <a:solidFill>
                  <a:srgbClr val="FF0000"/>
                </a:solidFill>
              </a:rPr>
              <a:t>series </a:t>
            </a:r>
            <a:r>
              <a:rPr lang="en-US" sz="3600" b="1" i="1" dirty="0">
                <a:solidFill>
                  <a:srgbClr val="FF0000"/>
                </a:solidFill>
              </a:rPr>
              <a:t>RLC </a:t>
            </a:r>
            <a:r>
              <a:rPr lang="en-US" sz="3600" b="1" dirty="0">
                <a:solidFill>
                  <a:srgbClr val="FF0000"/>
                </a:solidFill>
              </a:rPr>
              <a:t>circuit</a:t>
            </a:r>
            <a:r>
              <a:rPr lang="en-US" sz="3600" b="1" dirty="0"/>
              <a:t>, resonance occurs at only one specific frequency. </a:t>
            </a:r>
            <a:endParaRPr lang="en-US" sz="3600" b="1" dirty="0" smtClean="0"/>
          </a:p>
          <a:p>
            <a:pPr algn="l" rtl="0"/>
            <a:r>
              <a:rPr lang="en-US" sz="3600" b="1" dirty="0" smtClean="0"/>
              <a:t>A formula for </a:t>
            </a:r>
            <a:r>
              <a:rPr lang="en-US" sz="3600" b="1" dirty="0"/>
              <a:t>this resonant frequency is developed as follows: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 rtl="0">
              <a:buNone/>
            </a:pP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ar-EG" sz="3600" b="1" dirty="0"/>
          </a:p>
          <a:p>
            <a:pPr algn="l" rtl="0"/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3743"/>
            <a:ext cx="2304256" cy="92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64572"/>
            <a:ext cx="2592288" cy="91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733254"/>
            <a:ext cx="2592288" cy="84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94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23528" y="260648"/>
            <a:ext cx="8339571" cy="635099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and Voltages in a Series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RLC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</a:t>
            </a:r>
          </a:p>
          <a:p>
            <a:pPr marL="0" indent="0" algn="l" rtl="0">
              <a:buNone/>
            </a:pPr>
            <a:r>
              <a:rPr lang="en-US" sz="3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</a:t>
            </a:r>
          </a:p>
          <a:p>
            <a:pPr marL="0" indent="0" algn="l" rtl="0">
              <a:buNone/>
            </a:pPr>
            <a:endParaRPr lang="en-US" sz="36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8" y="1876425"/>
            <a:ext cx="8197717" cy="428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03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23528" y="260648"/>
            <a:ext cx="8339571" cy="635099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and Voltages in a Series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RLC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</a:t>
            </a:r>
          </a:p>
          <a:p>
            <a:pPr marL="0" indent="0" algn="l" rtl="0">
              <a:buNone/>
            </a:pPr>
            <a:r>
              <a:rPr lang="en-US" sz="3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Solution:</a:t>
            </a:r>
          </a:p>
          <a:p>
            <a:pPr marL="0" indent="0" algn="l" rtl="0">
              <a:buNone/>
            </a:pPr>
            <a:endParaRPr lang="en-US" sz="36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 rtl="0">
              <a:buNone/>
            </a:pPr>
            <a:endParaRPr lang="en-US" sz="36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15" y="1855870"/>
            <a:ext cx="8285750" cy="445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4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23528" y="260648"/>
            <a:ext cx="8339571" cy="635099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Phase Angle of a Series RLC Circuit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3600" dirty="0" smtClean="0"/>
              <a:t> </a:t>
            </a:r>
            <a:r>
              <a:rPr lang="en-US" sz="3600" b="1" dirty="0" smtClean="0"/>
              <a:t>At frequencies below resonance </a:t>
            </a:r>
            <a:r>
              <a:rPr lang="en-US" sz="3600" b="1" dirty="0" smtClean="0">
                <a:solidFill>
                  <a:srgbClr val="FF0000"/>
                </a:solidFill>
              </a:rPr>
              <a:t>X</a:t>
            </a:r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r>
              <a:rPr lang="en-US" sz="3600" b="1" dirty="0" smtClean="0">
                <a:solidFill>
                  <a:srgbClr val="FF0000"/>
                </a:solidFill>
              </a:rPr>
              <a:t> &gt; X</a:t>
            </a:r>
            <a:r>
              <a:rPr lang="en-US" sz="3200" b="1" dirty="0" smtClean="0">
                <a:solidFill>
                  <a:srgbClr val="FF0000"/>
                </a:solidFill>
              </a:rPr>
              <a:t>L, </a:t>
            </a:r>
            <a:r>
              <a:rPr lang="en-US" sz="3200" b="1" dirty="0"/>
              <a:t>the current </a:t>
            </a:r>
            <a:r>
              <a:rPr lang="en-US" sz="3200" b="1" dirty="0">
                <a:solidFill>
                  <a:srgbClr val="FF0000"/>
                </a:solidFill>
              </a:rPr>
              <a:t>leads</a:t>
            </a:r>
            <a:r>
              <a:rPr lang="en-US" sz="3200" b="1" dirty="0"/>
              <a:t> the source voltage</a:t>
            </a:r>
            <a:endParaRPr lang="en-US" sz="3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29" y="2492896"/>
            <a:ext cx="439248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664" y="5805264"/>
            <a:ext cx="34004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5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23528" y="260648"/>
            <a:ext cx="8339571" cy="635099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Phase Angle of a Series RLC Circuit</a:t>
            </a:r>
          </a:p>
          <a:p>
            <a:pPr algn="l" rtl="0"/>
            <a:r>
              <a:rPr lang="en-US" sz="3600" dirty="0" smtClean="0"/>
              <a:t> </a:t>
            </a:r>
            <a:r>
              <a:rPr lang="en-US" sz="3600" b="1" dirty="0"/>
              <a:t>The phase angle decreases as the frequency approaches the </a:t>
            </a:r>
            <a:r>
              <a:rPr lang="en-US" sz="3600" b="1" dirty="0" smtClean="0"/>
              <a:t>resonant value </a:t>
            </a:r>
            <a:r>
              <a:rPr lang="en-US" sz="3600" b="1" dirty="0"/>
              <a:t>and is 0° at resonance, as indicated in part (b</a:t>
            </a:r>
            <a:r>
              <a:rPr lang="en-US" sz="3600" b="1" dirty="0" smtClean="0"/>
              <a:t>).</a:t>
            </a:r>
          </a:p>
          <a:p>
            <a:pPr algn="l" rtl="0"/>
            <a:endParaRPr lang="en-US" sz="3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17930"/>
            <a:ext cx="424847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683" y="6073821"/>
            <a:ext cx="34004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0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23528" y="260648"/>
            <a:ext cx="8339571" cy="635099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Phase Angle of a Series RLC Circuit</a:t>
            </a:r>
          </a:p>
          <a:p>
            <a:pPr algn="l" rtl="0"/>
            <a:r>
              <a:rPr lang="en-US" sz="3200" b="1" dirty="0"/>
              <a:t>At frequencies above </a:t>
            </a:r>
            <a:r>
              <a:rPr lang="en-US" sz="3200" b="1" dirty="0" smtClean="0"/>
              <a:t>resonance, </a:t>
            </a:r>
            <a:r>
              <a:rPr lang="en-US" sz="3200" b="1" dirty="0">
                <a:solidFill>
                  <a:srgbClr val="FF0000"/>
                </a:solidFill>
              </a:rPr>
              <a:t>X</a:t>
            </a:r>
            <a:r>
              <a:rPr lang="en-US" b="1" dirty="0">
                <a:solidFill>
                  <a:srgbClr val="FF0000"/>
                </a:solidFill>
              </a:rPr>
              <a:t>L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&gt; X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and </a:t>
            </a:r>
            <a:r>
              <a:rPr lang="en-US" sz="3200" b="1" dirty="0"/>
              <a:t>the current </a:t>
            </a:r>
            <a:r>
              <a:rPr lang="en-US" sz="3200" b="1" dirty="0">
                <a:solidFill>
                  <a:srgbClr val="FF0000"/>
                </a:solidFill>
              </a:rPr>
              <a:t>lags</a:t>
            </a:r>
            <a:r>
              <a:rPr lang="en-US" sz="3200" b="1" dirty="0"/>
              <a:t> the source voltage, as indicated in part (c)</a:t>
            </a:r>
            <a:r>
              <a:rPr lang="en-US" sz="3200" b="1" dirty="0" smtClean="0"/>
              <a:t> </a:t>
            </a:r>
            <a:endParaRPr lang="en-US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5"/>
            <a:ext cx="417646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6048371"/>
            <a:ext cx="34004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23528" y="260648"/>
            <a:ext cx="8339571" cy="635099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Phase Angle of a Series RLC Circuit</a:t>
            </a:r>
          </a:p>
          <a:p>
            <a:pPr algn="l" rtl="0"/>
            <a:r>
              <a:rPr lang="en-US" sz="3600" b="1" dirty="0"/>
              <a:t>As the </a:t>
            </a:r>
            <a:r>
              <a:rPr lang="en-US" sz="3600" b="1" dirty="0" smtClean="0"/>
              <a:t>frequency goes </a:t>
            </a:r>
            <a:r>
              <a:rPr lang="en-US" sz="3600" b="1" dirty="0"/>
              <a:t>higher, </a:t>
            </a:r>
            <a:r>
              <a:rPr lang="en-US" sz="3600" b="1" dirty="0">
                <a:solidFill>
                  <a:srgbClr val="FF0000"/>
                </a:solidFill>
              </a:rPr>
              <a:t>the phase angle approaches 90°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30987"/>
            <a:ext cx="6840760" cy="3402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933349"/>
            <a:ext cx="4032448" cy="68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1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49325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solidFill>
                  <a:srgbClr val="0070C0"/>
                </a:solidFill>
              </a:rPr>
              <a:t>SERIES </a:t>
            </a:r>
            <a:r>
              <a:rPr lang="en-US" sz="3200" b="1" dirty="0" smtClean="0">
                <a:solidFill>
                  <a:srgbClr val="0070C0"/>
                </a:solidFill>
              </a:rPr>
              <a:t>CAPACITORS</a:t>
            </a:r>
            <a:endParaRPr lang="ar-EG" sz="3200" dirty="0">
              <a:solidFill>
                <a:srgbClr val="0070C0"/>
              </a:solidFill>
            </a:endParaRPr>
          </a:p>
          <a:p>
            <a:pPr algn="l" rtl="0"/>
            <a:endParaRPr lang="ar-E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5"/>
            <a:ext cx="7338898" cy="206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12893" y="3790974"/>
            <a:ext cx="813690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</a:rPr>
              <a:t>Capacitor </a:t>
            </a:r>
            <a:r>
              <a:rPr lang="en-US" sz="3200" b="1" dirty="0" smtClean="0">
                <a:solidFill>
                  <a:srgbClr val="FF0000"/>
                </a:solidFill>
              </a:rPr>
              <a:t>Voltages: </a:t>
            </a:r>
            <a:r>
              <a:rPr lang="en-US" sz="2800" dirty="0" smtClean="0"/>
              <a:t>Since </a:t>
            </a:r>
            <a:r>
              <a:rPr lang="en-US" sz="2800" dirty="0"/>
              <a:t>the </a:t>
            </a:r>
            <a:r>
              <a:rPr lang="en-US" sz="2800" dirty="0" smtClean="0"/>
              <a:t>charge on </a:t>
            </a:r>
            <a:r>
              <a:rPr lang="en-US" sz="2800" dirty="0"/>
              <a:t>any capacitor in series is the same as the total </a:t>
            </a:r>
            <a:r>
              <a:rPr lang="en-US" sz="2800" dirty="0" smtClean="0"/>
              <a:t>charge.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 smtClean="0"/>
              <a:t>The </a:t>
            </a:r>
            <a:r>
              <a:rPr lang="en-US" sz="2800" dirty="0"/>
              <a:t>voltage across any individual capacitor in series</a:t>
            </a:r>
          </a:p>
          <a:p>
            <a:pPr algn="l" rtl="0"/>
            <a:r>
              <a:rPr lang="en-US" sz="2800" dirty="0"/>
              <a:t>with the following formula</a:t>
            </a:r>
            <a:r>
              <a:rPr lang="en-US" sz="2800" dirty="0" smtClean="0"/>
              <a:t>:</a:t>
            </a:r>
          </a:p>
          <a:p>
            <a:pPr algn="l" rtl="0"/>
            <a:endParaRPr lang="ar-EG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84095"/>
            <a:ext cx="2376264" cy="124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114890"/>
            <a:ext cx="1610935" cy="64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0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49325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solidFill>
                  <a:srgbClr val="0070C0"/>
                </a:solidFill>
              </a:rPr>
              <a:t>SERIES </a:t>
            </a:r>
            <a:r>
              <a:rPr lang="en-US" sz="3200" b="1" dirty="0" smtClean="0">
                <a:solidFill>
                  <a:srgbClr val="0070C0"/>
                </a:solidFill>
              </a:rPr>
              <a:t>CAPACITORS</a:t>
            </a:r>
            <a:endParaRPr lang="ar-EG" sz="3200" dirty="0">
              <a:solidFill>
                <a:srgbClr val="0070C0"/>
              </a:solidFill>
            </a:endParaRPr>
          </a:p>
          <a:p>
            <a:pPr algn="l" rtl="0"/>
            <a:endParaRPr lang="ar-E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052736"/>
            <a:ext cx="820891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2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49325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</a:rPr>
              <a:t>PARALLEL </a:t>
            </a:r>
            <a:r>
              <a:rPr lang="en-US" sz="3200" b="1" dirty="0">
                <a:solidFill>
                  <a:srgbClr val="0070C0"/>
                </a:solidFill>
              </a:rPr>
              <a:t>CAPACITORS</a:t>
            </a:r>
            <a:endParaRPr lang="ar-EG" sz="3200" dirty="0">
              <a:solidFill>
                <a:srgbClr val="0070C0"/>
              </a:solidFill>
            </a:endParaRPr>
          </a:p>
          <a:p>
            <a:pPr algn="l" rtl="0"/>
            <a:endParaRPr lang="ar-E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9552" y="341618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3200" b="1" dirty="0"/>
              <a:t>The total parallel capacitance is the sum of all the capacitors in parallel.</a:t>
            </a:r>
            <a:endParaRPr lang="en-US" sz="3200" dirty="0" smtClean="0"/>
          </a:p>
          <a:p>
            <a:pPr algn="l" rtl="0"/>
            <a:endParaRPr lang="ar-EG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6768752" cy="243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24597"/>
            <a:ext cx="5616624" cy="119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7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49325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 smtClean="0">
                <a:solidFill>
                  <a:srgbClr val="0070C0"/>
                </a:solidFill>
              </a:rPr>
              <a:t>PARALLEL </a:t>
            </a:r>
            <a:r>
              <a:rPr lang="en-US" sz="3200" b="1" dirty="0">
                <a:solidFill>
                  <a:srgbClr val="0070C0"/>
                </a:solidFill>
              </a:rPr>
              <a:t>CAPACITORS</a:t>
            </a:r>
            <a:endParaRPr lang="ar-EG" sz="3200" dirty="0">
              <a:solidFill>
                <a:srgbClr val="0070C0"/>
              </a:solidFill>
            </a:endParaRPr>
          </a:p>
          <a:p>
            <a:pPr algn="l" rtl="0"/>
            <a:endParaRPr lang="ar-E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66800"/>
            <a:ext cx="7992887" cy="488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02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CAPACITORS IN AC CIRCUITS</a:t>
            </a:r>
            <a:endParaRPr lang="ar-EG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ar-E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8660" y="980728"/>
            <a:ext cx="860582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capacitor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blocks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</a:t>
            </a:r>
            <a:r>
              <a:rPr lang="en-US" sz="2800" dirty="0" smtClean="0"/>
              <a:t>. While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capacitor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passes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/>
              <a:t>but with an amount </a:t>
            </a:r>
            <a:r>
              <a:rPr lang="en-US" sz="2800" dirty="0" smtClean="0"/>
              <a:t>of opposition</a:t>
            </a:r>
            <a:r>
              <a:rPr lang="en-US" sz="2800" dirty="0"/>
              <a:t>, called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capacitive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reactance</a:t>
            </a:r>
            <a:r>
              <a:rPr lang="ar-EG" sz="2800" dirty="0" smtClean="0">
                <a:solidFill>
                  <a:srgbClr val="FF0000"/>
                </a:solidFill>
              </a:rPr>
              <a:t>مفاعلة سعوية </a:t>
            </a:r>
            <a:r>
              <a:rPr lang="en-US" sz="2800" dirty="0" smtClean="0"/>
              <a:t>, </a:t>
            </a:r>
            <a:r>
              <a:rPr lang="en-US" sz="2800" dirty="0"/>
              <a:t>that </a:t>
            </a:r>
            <a:r>
              <a:rPr lang="en-US" sz="2800" b="1" dirty="0"/>
              <a:t>depends on the frequency of the </a:t>
            </a:r>
            <a:r>
              <a:rPr lang="en-US" sz="2800" b="1" dirty="0" smtClean="0">
                <a:solidFill>
                  <a:srgbClr val="FF0000"/>
                </a:solidFill>
              </a:rPr>
              <a:t>AC.</a:t>
            </a:r>
          </a:p>
          <a:p>
            <a:pPr marL="457200" indent="-457200" algn="l" rtl="0">
              <a:buFont typeface="Arial" pitchFamily="34" charset="0"/>
              <a:buChar char="•"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800" b="1" dirty="0" smtClean="0"/>
              <a:t>Since current </a:t>
            </a:r>
            <a:r>
              <a:rPr lang="en-US" sz="2800" b="1" dirty="0"/>
              <a:t>is the rate of flow of charge (electrons</a:t>
            </a:r>
            <a:r>
              <a:rPr lang="en-US" sz="2800" b="1" dirty="0" smtClean="0"/>
              <a:t>).</a:t>
            </a:r>
          </a:p>
          <a:p>
            <a:pPr marL="457200" indent="-457200" algn="l" rtl="0">
              <a:buFont typeface="Arial" pitchFamily="34" charset="0"/>
              <a:buChar char="•"/>
            </a:pPr>
            <a:endParaRPr lang="en-US" sz="2800" b="1" dirty="0" smtClean="0"/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/>
              <a:t>Therefore, instantaneous </a:t>
            </a:r>
            <a:r>
              <a:rPr lang="en-US" sz="2800" b="1" dirty="0" smtClean="0"/>
              <a:t>current, </a:t>
            </a:r>
            <a:r>
              <a:rPr lang="en-US" sz="3200" b="1" i="1" dirty="0" smtClean="0">
                <a:solidFill>
                  <a:srgbClr val="FF0000"/>
                </a:solidFill>
              </a:rPr>
              <a:t>i</a:t>
            </a:r>
            <a:r>
              <a:rPr lang="en-US" sz="2800" b="1" dirty="0"/>
              <a:t>, can be expressed </a:t>
            </a:r>
            <a:r>
              <a:rPr lang="en-US" sz="2800" b="1" dirty="0" smtClean="0"/>
              <a:t>as</a:t>
            </a:r>
          </a:p>
          <a:p>
            <a:pPr algn="l" rtl="0"/>
            <a:endParaRPr lang="en-US" sz="2800" b="1" dirty="0" smtClean="0"/>
          </a:p>
          <a:p>
            <a:pPr algn="l" rtl="0"/>
            <a:endParaRPr lang="en-US" sz="28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91"/>
          <a:stretch/>
        </p:blipFill>
        <p:spPr bwMode="auto">
          <a:xfrm>
            <a:off x="3491880" y="5195596"/>
            <a:ext cx="2808312" cy="105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2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068960"/>
            <a:ext cx="7239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Part (1)</a:t>
            </a:r>
            <a:endParaRPr lang="ar-E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9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CAPACITORS IN AC CIRCUITS</a:t>
            </a:r>
            <a:endParaRPr lang="ar-EG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ar-E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8661" y="1052736"/>
            <a:ext cx="841444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sz="2800" b="1" dirty="0"/>
          </a:p>
          <a:p>
            <a:pPr algn="l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instantaneous capacitor current is equal to :</a:t>
            </a:r>
          </a:p>
          <a:p>
            <a:pPr algn="l" rtl="0"/>
            <a:endParaRPr lang="ar-E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20" y="2708920"/>
            <a:ext cx="3937708" cy="158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1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49325"/>
          </a:xfrm>
        </p:spPr>
        <p:txBody>
          <a:bodyPr>
            <a:noAutofit/>
          </a:bodyPr>
          <a:lstStyle/>
          <a:p>
            <a:pPr algn="ctr" rtl="0"/>
            <a:r>
              <a:rPr lang="en-US" sz="3600" b="1" dirty="0">
                <a:solidFill>
                  <a:srgbClr val="FF0000"/>
                </a:solidFill>
              </a:rPr>
              <a:t>Phase Relationship of Current and Voltage in a Capacitor</a:t>
            </a:r>
            <a:endParaRPr lang="ar-EG" sz="3600" dirty="0">
              <a:solidFill>
                <a:srgbClr val="FF0000"/>
              </a:solidFill>
            </a:endParaRPr>
          </a:p>
          <a:p>
            <a:pPr algn="l" rtl="0"/>
            <a:endParaRPr lang="ar-EG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ar-E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2204864"/>
            <a:ext cx="5481827" cy="333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6" t="33055" r="56311"/>
          <a:stretch/>
        </p:blipFill>
        <p:spPr bwMode="auto">
          <a:xfrm>
            <a:off x="467544" y="2204864"/>
            <a:ext cx="2675366" cy="347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5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49325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</a:rPr>
              <a:t>Capacitive </a:t>
            </a:r>
            <a:r>
              <a:rPr lang="en-US" sz="3600" b="1" dirty="0" smtClean="0">
                <a:solidFill>
                  <a:srgbClr val="FF0000"/>
                </a:solidFill>
              </a:rPr>
              <a:t>Reactance</a:t>
            </a:r>
            <a:r>
              <a:rPr lang="en-US" sz="3600" b="1" i="1" dirty="0">
                <a:solidFill>
                  <a:srgbClr val="FF0000"/>
                </a:solidFill>
              </a:rPr>
              <a:t> X</a:t>
            </a:r>
            <a:r>
              <a:rPr lang="en-US" sz="3200" b="1" i="1" dirty="0">
                <a:solidFill>
                  <a:srgbClr val="FF0000"/>
                </a:solidFill>
              </a:rPr>
              <a:t>C</a:t>
            </a:r>
            <a:endParaRPr lang="ar-EG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ar-E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412776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/>
              <a:t>It is </a:t>
            </a:r>
            <a:r>
              <a:rPr lang="en-US" sz="3200" b="1" dirty="0"/>
              <a:t>the opposition to sinusoidal current, expressed in ohms. </a:t>
            </a:r>
            <a:r>
              <a:rPr lang="en-US" sz="3200" b="1" dirty="0" smtClean="0"/>
              <a:t>The symbol </a:t>
            </a:r>
            <a:r>
              <a:rPr lang="en-US" sz="3200" b="1" dirty="0"/>
              <a:t>for capacitive reactance </a:t>
            </a:r>
            <a:r>
              <a:rPr lang="en-US" sz="3200" b="1" dirty="0" smtClean="0"/>
              <a:t>is </a:t>
            </a:r>
            <a:r>
              <a:rPr lang="en-US" sz="3200" b="1" dirty="0" err="1" smtClean="0"/>
              <a:t>Xc</a:t>
            </a:r>
            <a:endParaRPr lang="en-US" sz="3200" b="1" i="1" dirty="0" smtClean="0"/>
          </a:p>
          <a:p>
            <a:endParaRPr lang="ar-EG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33704"/>
            <a:ext cx="6480719" cy="150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5114528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/>
              <a:t>Therefore, </a:t>
            </a:r>
            <a:r>
              <a:rPr lang="en-US" sz="2800" b="1" dirty="0" err="1">
                <a:solidFill>
                  <a:srgbClr val="FF0000"/>
                </a:solidFill>
              </a:rPr>
              <a:t>Xc</a:t>
            </a:r>
            <a:r>
              <a:rPr lang="en-US" sz="2800" b="1" dirty="0"/>
              <a:t> inversely proportional to </a:t>
            </a:r>
            <a:r>
              <a:rPr lang="en-US" sz="2800" b="1" dirty="0">
                <a:solidFill>
                  <a:srgbClr val="FF0000"/>
                </a:solidFill>
              </a:rPr>
              <a:t>i</a:t>
            </a:r>
            <a:r>
              <a:rPr lang="en-US" sz="2800" b="1" i="1" dirty="0"/>
              <a:t> </a:t>
            </a:r>
            <a:r>
              <a:rPr lang="en-US" sz="2800" b="1" dirty="0"/>
              <a:t>and thus </a:t>
            </a:r>
            <a:r>
              <a:rPr lang="en-US" sz="3200" b="1" dirty="0">
                <a:solidFill>
                  <a:srgbClr val="0070C0"/>
                </a:solidFill>
              </a:rPr>
              <a:t>inversely proportional </a:t>
            </a:r>
            <a:r>
              <a:rPr lang="en-US" sz="2800" b="1" dirty="0" smtClean="0"/>
              <a:t>to(dv/</a:t>
            </a:r>
            <a:r>
              <a:rPr lang="en-US" sz="2800" b="1" dirty="0" err="1" smtClean="0"/>
              <a:t>dt</a:t>
            </a:r>
            <a:r>
              <a:rPr lang="en-US" sz="2800" b="1" dirty="0" smtClean="0"/>
              <a:t>) or </a:t>
            </a:r>
            <a:r>
              <a:rPr lang="en-US" sz="2800" b="1" i="1" dirty="0" smtClean="0">
                <a:solidFill>
                  <a:srgbClr val="FF0000"/>
                </a:solidFill>
              </a:rPr>
              <a:t>f</a:t>
            </a:r>
            <a:r>
              <a:rPr lang="en-US" sz="2800" b="1" dirty="0">
                <a:solidFill>
                  <a:srgbClr val="FF0000"/>
                </a:solidFill>
              </a:rPr>
              <a:t>, shown as, 1/f</a:t>
            </a:r>
            <a:r>
              <a:rPr lang="en-US" sz="2800" b="1" dirty="0" smtClean="0"/>
              <a:t>.</a:t>
            </a:r>
            <a:endParaRPr lang="ar-EG" sz="2800" b="1" dirty="0"/>
          </a:p>
        </p:txBody>
      </p:sp>
    </p:spTree>
    <p:extLst>
      <p:ext uri="{BB962C8B-B14F-4D97-AF65-F5344CB8AC3E}">
        <p14:creationId xmlns:p14="http://schemas.microsoft.com/office/powerpoint/2010/main" val="259705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</a:rPr>
              <a:t>Capacitive Reactance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</a:rPr>
              <a:t>XC</a:t>
            </a:r>
            <a:endParaRPr lang="en-US" sz="3200" b="1" dirty="0" smtClean="0"/>
          </a:p>
          <a:p>
            <a:pPr algn="l" rtl="0"/>
            <a:endParaRPr lang="en-US" sz="3200" b="1" dirty="0"/>
          </a:p>
          <a:p>
            <a:pPr algn="l" rtl="0"/>
            <a:r>
              <a:rPr lang="en-US" sz="3200" b="1" dirty="0" smtClean="0"/>
              <a:t>From </a:t>
            </a:r>
            <a:r>
              <a:rPr lang="en-US" sz="3200" b="1" dirty="0"/>
              <a:t>the same </a:t>
            </a:r>
            <a:r>
              <a:rPr lang="en-US" sz="3200" b="1" dirty="0" smtClean="0"/>
              <a:t>relationship </a:t>
            </a:r>
            <a:r>
              <a:rPr lang="en-US" sz="3200" b="1" i="1" dirty="0">
                <a:solidFill>
                  <a:srgbClr val="FF0000"/>
                </a:solidFill>
              </a:rPr>
              <a:t>i </a:t>
            </a:r>
            <a:r>
              <a:rPr lang="en-US" sz="3200" b="1" dirty="0">
                <a:solidFill>
                  <a:srgbClr val="FF0000"/>
                </a:solidFill>
              </a:rPr>
              <a:t>= </a:t>
            </a:r>
            <a:r>
              <a:rPr lang="en-US" sz="3200" b="1" i="1" dirty="0">
                <a:solidFill>
                  <a:srgbClr val="FF0000"/>
                </a:solidFill>
              </a:rPr>
              <a:t>C</a:t>
            </a:r>
            <a:r>
              <a:rPr lang="en-US" sz="3200" b="1" dirty="0">
                <a:solidFill>
                  <a:srgbClr val="FF0000"/>
                </a:solidFill>
              </a:rPr>
              <a:t>(</a:t>
            </a:r>
            <a:r>
              <a:rPr lang="en-US" sz="3200" b="1" i="1" dirty="0">
                <a:solidFill>
                  <a:srgbClr val="FF0000"/>
                </a:solidFill>
              </a:rPr>
              <a:t>dv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i="1" dirty="0" err="1">
                <a:solidFill>
                  <a:srgbClr val="FF0000"/>
                </a:solidFill>
              </a:rPr>
              <a:t>dt</a:t>
            </a:r>
            <a:r>
              <a:rPr lang="en-US" sz="3200" b="1" dirty="0" smtClean="0">
                <a:solidFill>
                  <a:srgbClr val="FF0000"/>
                </a:solidFill>
              </a:rPr>
              <a:t>), </a:t>
            </a:r>
            <a:r>
              <a:rPr lang="en-US" sz="3200" b="1" dirty="0" smtClean="0"/>
              <a:t> </a:t>
            </a:r>
            <a:r>
              <a:rPr lang="en-US" sz="3200" b="1" dirty="0"/>
              <a:t>if </a:t>
            </a:r>
            <a:r>
              <a:rPr lang="en-US" sz="3200" b="1" i="1" dirty="0">
                <a:solidFill>
                  <a:srgbClr val="0070C0"/>
                </a:solidFill>
              </a:rPr>
              <a:t>dv/</a:t>
            </a:r>
            <a:r>
              <a:rPr lang="en-US" sz="3200" b="1" i="1" dirty="0" err="1">
                <a:solidFill>
                  <a:srgbClr val="0070C0"/>
                </a:solidFill>
              </a:rPr>
              <a:t>dt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</a:rPr>
              <a:t>is constant </a:t>
            </a:r>
            <a:r>
              <a:rPr lang="en-US" sz="3200" b="1" dirty="0"/>
              <a:t>and </a:t>
            </a:r>
            <a:r>
              <a:rPr lang="en-US" sz="3200" b="1" i="1" dirty="0">
                <a:solidFill>
                  <a:srgbClr val="FF0000"/>
                </a:solidFill>
              </a:rPr>
              <a:t>C </a:t>
            </a:r>
            <a:r>
              <a:rPr lang="en-US" sz="3200" b="1" dirty="0">
                <a:solidFill>
                  <a:srgbClr val="FF0000"/>
                </a:solidFill>
              </a:rPr>
              <a:t>is </a:t>
            </a:r>
            <a:r>
              <a:rPr lang="en-US" sz="3200" b="1" dirty="0" smtClean="0">
                <a:solidFill>
                  <a:srgbClr val="FF0000"/>
                </a:solidFill>
              </a:rPr>
              <a:t>varied </a:t>
            </a:r>
            <a:r>
              <a:rPr lang="en-US" sz="3200" b="1" dirty="0"/>
              <a:t>an increase in </a:t>
            </a:r>
            <a:r>
              <a:rPr lang="en-US" sz="3200" b="1" i="1" dirty="0"/>
              <a:t>C </a:t>
            </a:r>
            <a:r>
              <a:rPr lang="en-US" sz="3200" b="1" dirty="0"/>
              <a:t>produces an increase in </a:t>
            </a:r>
            <a:r>
              <a:rPr lang="en-US" sz="3200" b="1" i="1" dirty="0"/>
              <a:t>i, </a:t>
            </a:r>
            <a:r>
              <a:rPr lang="en-US" sz="3200" b="1" dirty="0"/>
              <a:t>and a decrease in </a:t>
            </a:r>
            <a:r>
              <a:rPr lang="en-US" sz="3200" b="1" i="1" dirty="0"/>
              <a:t>C </a:t>
            </a:r>
            <a:r>
              <a:rPr lang="en-US" sz="3200" b="1" dirty="0"/>
              <a:t>produces a decrease in </a:t>
            </a:r>
            <a:r>
              <a:rPr lang="en-US" sz="3200" b="1" i="1" dirty="0"/>
              <a:t>i.</a:t>
            </a:r>
            <a:endParaRPr lang="ar-E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5226784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/>
              <a:t>Therefore, </a:t>
            </a:r>
            <a:r>
              <a:rPr lang="en-US" sz="3200" b="1" dirty="0" err="1" smtClean="0">
                <a:solidFill>
                  <a:srgbClr val="FF0000"/>
                </a:solidFill>
              </a:rPr>
              <a:t>Xc</a:t>
            </a:r>
            <a:r>
              <a:rPr lang="en-US" sz="3200" b="1" dirty="0" smtClean="0"/>
              <a:t> inversely </a:t>
            </a:r>
            <a:r>
              <a:rPr lang="en-US" sz="3200" b="1" dirty="0"/>
              <a:t>proportional to </a:t>
            </a:r>
            <a:r>
              <a:rPr lang="en-US" sz="3200" b="1" dirty="0">
                <a:solidFill>
                  <a:srgbClr val="FF0000"/>
                </a:solidFill>
              </a:rPr>
              <a:t>i</a:t>
            </a:r>
            <a:r>
              <a:rPr lang="en-US" sz="3200" b="1" i="1" dirty="0"/>
              <a:t> </a:t>
            </a:r>
            <a:r>
              <a:rPr lang="en-US" sz="3200" b="1" dirty="0"/>
              <a:t>and thus </a:t>
            </a:r>
            <a:r>
              <a:rPr lang="en-US" sz="3200" b="1" dirty="0" smtClean="0">
                <a:solidFill>
                  <a:srgbClr val="0070C0"/>
                </a:solidFill>
              </a:rPr>
              <a:t>inversely proportional </a:t>
            </a:r>
            <a:r>
              <a:rPr lang="en-US" sz="3200" b="1" dirty="0" smtClean="0"/>
              <a:t>to </a:t>
            </a:r>
            <a:r>
              <a:rPr lang="en-US" sz="3200" b="1" dirty="0" smtClean="0">
                <a:solidFill>
                  <a:srgbClr val="FF0000"/>
                </a:solidFill>
              </a:rPr>
              <a:t>capacitanc</a:t>
            </a:r>
            <a:r>
              <a:rPr lang="en-US" sz="3200" b="1" dirty="0" smtClean="0"/>
              <a:t>e</a:t>
            </a:r>
            <a:r>
              <a:rPr lang="en-US" sz="3200" b="1" dirty="0"/>
              <a:t>.</a:t>
            </a:r>
            <a:endParaRPr lang="ar-EG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49" y="3573016"/>
            <a:ext cx="5688632" cy="138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45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23131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</a:rPr>
              <a:t>Capacitive Reactance</a:t>
            </a:r>
            <a:r>
              <a:rPr lang="en-US" sz="3200" b="1" i="1" dirty="0">
                <a:solidFill>
                  <a:srgbClr val="FF0000"/>
                </a:solidFill>
              </a:rPr>
              <a:t> X</a:t>
            </a:r>
            <a:r>
              <a:rPr lang="en-US" b="1" i="1" dirty="0">
                <a:solidFill>
                  <a:srgbClr val="FF0000"/>
                </a:solidFill>
              </a:rPr>
              <a:t>C</a:t>
            </a:r>
            <a:endParaRPr lang="ar-E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ar-EG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340768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/>
              <a:t>The capacitive reactance </a:t>
            </a:r>
            <a:r>
              <a:rPr lang="en-US" sz="2800" b="1" dirty="0" err="1" smtClean="0"/>
              <a:t>Xc</a:t>
            </a:r>
            <a:r>
              <a:rPr lang="en-US" sz="2800" b="1" dirty="0" smtClean="0"/>
              <a:t> is inversely proportional </a:t>
            </a:r>
            <a:r>
              <a:rPr lang="ar-EG" sz="2800" b="1" dirty="0" smtClean="0"/>
              <a:t>     </a:t>
            </a:r>
            <a:r>
              <a:rPr lang="en-US" sz="2800" b="1" dirty="0" smtClean="0"/>
              <a:t>to </a:t>
            </a:r>
            <a:r>
              <a:rPr lang="en-US" sz="2800" b="1" dirty="0"/>
              <a:t>both </a:t>
            </a:r>
            <a:r>
              <a:rPr lang="en-US" sz="2800" b="1" i="1" dirty="0"/>
              <a:t>f </a:t>
            </a:r>
            <a:r>
              <a:rPr lang="en-US" sz="2800" b="1" dirty="0"/>
              <a:t>and </a:t>
            </a:r>
            <a:r>
              <a:rPr lang="en-US" sz="2800" b="1" i="1" dirty="0" smtClean="0"/>
              <a:t>C</a:t>
            </a:r>
            <a:endParaRPr lang="ar-EG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8" y="3861047"/>
            <a:ext cx="4848236" cy="199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2474151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i="1" dirty="0">
                <a:solidFill>
                  <a:srgbClr val="FF0000"/>
                </a:solidFill>
              </a:rPr>
              <a:t>X</a:t>
            </a:r>
            <a:r>
              <a:rPr lang="en-US" sz="2400" b="1" i="1" dirty="0">
                <a:solidFill>
                  <a:srgbClr val="FF0000"/>
                </a:solidFill>
              </a:rPr>
              <a:t>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is inversely proportional to </a:t>
            </a:r>
            <a:r>
              <a:rPr lang="en-US" sz="2800" b="1" i="1" dirty="0" err="1">
                <a:solidFill>
                  <a:srgbClr val="FF0000"/>
                </a:solidFill>
              </a:rPr>
              <a:t>fC</a:t>
            </a:r>
            <a:r>
              <a:rPr lang="en-US" sz="2800" b="1" dirty="0">
                <a:solidFill>
                  <a:srgbClr val="FF0000"/>
                </a:solidFill>
              </a:rPr>
              <a:t>, shown </a:t>
            </a:r>
            <a:r>
              <a:rPr lang="en-US" sz="2800" b="1" dirty="0" smtClean="0">
                <a:solidFill>
                  <a:srgbClr val="FF0000"/>
                </a:solidFill>
              </a:rPr>
              <a:t>as 1 / fc </a:t>
            </a:r>
          </a:p>
          <a:p>
            <a:pPr algn="l"/>
            <a:r>
              <a:rPr lang="en-US" sz="2800" b="1" dirty="0" smtClean="0"/>
              <a:t>The </a:t>
            </a:r>
            <a:r>
              <a:rPr lang="en-US" sz="2800" b="1" dirty="0"/>
              <a:t>derivation is given in Appendix B.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23131"/>
          </a:xfrm>
        </p:spPr>
        <p:txBody>
          <a:bodyPr>
            <a:noAutofit/>
          </a:bodyPr>
          <a:lstStyle/>
          <a:p>
            <a:pPr algn="ctr" rtl="0"/>
            <a:r>
              <a:rPr lang="en-US" b="1" dirty="0">
                <a:solidFill>
                  <a:srgbClr val="FF0000"/>
                </a:solidFill>
              </a:rPr>
              <a:t>Capacitive Reactance</a:t>
            </a:r>
            <a:r>
              <a:rPr lang="en-US" b="1" i="1" dirty="0">
                <a:solidFill>
                  <a:srgbClr val="FF0000"/>
                </a:solidFill>
              </a:rPr>
              <a:t> X</a:t>
            </a:r>
            <a:r>
              <a:rPr lang="en-US" sz="2400" b="1" i="1" dirty="0">
                <a:solidFill>
                  <a:srgbClr val="FF0000"/>
                </a:solidFill>
              </a:rPr>
              <a:t>C</a:t>
            </a:r>
            <a:endParaRPr lang="ar-E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268760"/>
            <a:ext cx="8352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</a:rPr>
              <a:t>Example :</a:t>
            </a:r>
            <a:r>
              <a:rPr lang="en-US" sz="3200" b="1" dirty="0" smtClean="0"/>
              <a:t> A </a:t>
            </a:r>
            <a:r>
              <a:rPr lang="en-US" sz="3200" b="1" dirty="0"/>
              <a:t>sinusoidal voltage is applied to a capacitor, as shown in Figure 44. The </a:t>
            </a:r>
            <a:r>
              <a:rPr lang="en-US" sz="3200" b="1" dirty="0" smtClean="0"/>
              <a:t>frequency of </a:t>
            </a:r>
            <a:r>
              <a:rPr lang="en-US" sz="3200" b="1" dirty="0"/>
              <a:t>the sine wave is 1 kHz. Determine the capacitive reactance.</a:t>
            </a:r>
            <a:endParaRPr lang="ar-EG" sz="32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50" y="3573016"/>
            <a:ext cx="4717069" cy="249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5355922"/>
            <a:ext cx="1636476" cy="50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2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4"/>
            <a:ext cx="8339571" cy="563090"/>
          </a:xfrm>
        </p:spPr>
        <p:txBody>
          <a:bodyPr>
            <a:noAutofit/>
          </a:bodyPr>
          <a:lstStyle/>
          <a:p>
            <a:pPr algn="ctr" rtl="0"/>
            <a:r>
              <a:rPr lang="en-US" b="1" dirty="0">
                <a:solidFill>
                  <a:srgbClr val="FF0000"/>
                </a:solidFill>
              </a:rPr>
              <a:t>Capacitive Reactance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X</a:t>
            </a:r>
            <a:r>
              <a:rPr lang="en-US" sz="2400" b="1" i="1" dirty="0" smtClean="0">
                <a:solidFill>
                  <a:srgbClr val="FF0000"/>
                </a:solidFill>
              </a:rPr>
              <a:t>C</a:t>
            </a:r>
            <a:endParaRPr lang="ar-E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843" y="94572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/>
              <a:t>Solution:</a:t>
            </a:r>
            <a:endParaRPr lang="ar-EG" sz="32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50" y="3573016"/>
            <a:ext cx="4717069" cy="249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5355922"/>
            <a:ext cx="1636476" cy="50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50" y="1530496"/>
            <a:ext cx="7597389" cy="150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5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563091"/>
          </a:xfrm>
        </p:spPr>
        <p:txBody>
          <a:bodyPr>
            <a:noAutofit/>
          </a:bodyPr>
          <a:lstStyle/>
          <a:p>
            <a:pPr algn="ctr" rtl="0"/>
            <a:r>
              <a:rPr lang="en-US" b="1" dirty="0">
                <a:solidFill>
                  <a:srgbClr val="FF0000"/>
                </a:solidFill>
              </a:rPr>
              <a:t>Capacitive Reactance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X</a:t>
            </a:r>
            <a:r>
              <a:rPr lang="en-US" sz="2400" b="1" i="1" dirty="0" smtClean="0">
                <a:solidFill>
                  <a:srgbClr val="FF0000"/>
                </a:solidFill>
              </a:rPr>
              <a:t>C</a:t>
            </a:r>
            <a:endParaRPr lang="ar-EG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endParaRPr lang="ar-EG" b="1" dirty="0">
              <a:solidFill>
                <a:srgbClr val="FF0000"/>
              </a:solidFill>
            </a:endParaRPr>
          </a:p>
          <a:p>
            <a:pPr algn="ctr" rtl="0"/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1541" y="124832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Reactance for Series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Capacitors:</a:t>
            </a:r>
            <a:endParaRPr lang="ar-EG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05" y="2143870"/>
            <a:ext cx="7848872" cy="121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1541" y="3349748"/>
            <a:ext cx="65603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Reactance for Parallel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Capacitors:</a:t>
            </a:r>
            <a:endParaRPr lang="ar-EG" sz="36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293096"/>
            <a:ext cx="784887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3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95536" y="404665"/>
            <a:ext cx="8339571" cy="720080"/>
          </a:xfrm>
        </p:spPr>
        <p:txBody>
          <a:bodyPr>
            <a:noAutofit/>
          </a:bodyPr>
          <a:lstStyle/>
          <a:p>
            <a:pPr algn="ctr" rtl="0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Ohm’s 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&amp;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in a Capacitor</a:t>
            </a:r>
            <a:endParaRPr lang="ar-E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endParaRPr lang="ar-E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endParaRPr lang="ar-EG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102966"/>
            <a:ext cx="4187893" cy="255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82886"/>
            <a:ext cx="2448272" cy="154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81" y="3343861"/>
            <a:ext cx="4067944" cy="278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90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23131"/>
          </a:xfrm>
        </p:spPr>
        <p:txBody>
          <a:bodyPr>
            <a:noAutofit/>
          </a:bodyPr>
          <a:lstStyle/>
          <a:p>
            <a:pPr algn="ctr" rtl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Capacitive Voltage Divider</a:t>
            </a:r>
            <a:endParaRPr lang="ar-EG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endParaRPr lang="ar-EG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1330551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/>
              <a:t>Example: </a:t>
            </a:r>
            <a:r>
              <a:rPr lang="en-US" sz="2800" dirty="0"/>
              <a:t>What is the voltage across </a:t>
            </a:r>
            <a:r>
              <a:rPr lang="en-US" sz="2800" i="1" dirty="0"/>
              <a:t>C</a:t>
            </a:r>
            <a:r>
              <a:rPr lang="en-US" sz="2800" dirty="0"/>
              <a:t>2 in the circuit of Figure 48?</a:t>
            </a:r>
            <a:endParaRPr lang="ar-EG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18" y="2815892"/>
            <a:ext cx="4632394" cy="272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62" y="5877272"/>
            <a:ext cx="1586086" cy="52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5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5212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THE BASIC </a:t>
            </a:r>
            <a:r>
              <a:rPr lang="en-US" sz="3600" dirty="0" smtClean="0">
                <a:solidFill>
                  <a:srgbClr val="FF0000"/>
                </a:solidFill>
              </a:rPr>
              <a:t>CAPACITOR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endParaRPr lang="ar-EG" sz="28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549322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A 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capacitor</a:t>
            </a:r>
            <a:r>
              <a:rPr lang="en-US" dirty="0"/>
              <a:t> is a passive electrical component that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stores electrical charge</a:t>
            </a:r>
            <a:r>
              <a:rPr lang="en-US" b="1" dirty="0"/>
              <a:t> </a:t>
            </a:r>
            <a:r>
              <a:rPr lang="en-US" dirty="0"/>
              <a:t>and has </a:t>
            </a:r>
            <a:r>
              <a:rPr lang="en-US" dirty="0" smtClean="0"/>
              <a:t>the property </a:t>
            </a:r>
            <a:r>
              <a:rPr lang="en-US" dirty="0"/>
              <a:t>of capacitance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/>
              <a:t>It is constructed of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parallel conductive plates </a:t>
            </a:r>
            <a:r>
              <a:rPr lang="en-US" dirty="0"/>
              <a:t>separated by an insulating material called the</a:t>
            </a:r>
          </a:p>
          <a:p>
            <a:pPr marL="0" indent="0" algn="l" rtl="0">
              <a:buNone/>
            </a:pPr>
            <a:r>
              <a:rPr lang="en-US" b="1" dirty="0"/>
              <a:t>    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dielectric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 rtl="0">
              <a:buNone/>
            </a:pPr>
            <a:r>
              <a:rPr lang="en-US" dirty="0" smtClean="0"/>
              <a:t> </a:t>
            </a:r>
            <a:endParaRPr lang="en-US" dirty="0"/>
          </a:p>
          <a:p>
            <a:pPr algn="l" rtl="0"/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Connecting leads </a:t>
            </a:r>
            <a:r>
              <a:rPr lang="en-US" dirty="0"/>
              <a:t>are 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attached </a:t>
            </a:r>
            <a:r>
              <a:rPr lang="en-US" dirty="0"/>
              <a:t>to the </a:t>
            </a:r>
            <a:r>
              <a:rPr lang="en-US" dirty="0" smtClean="0"/>
              <a:t>parallel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plates.</a:t>
            </a:r>
            <a:endParaRPr lang="ar-EG" b="1" dirty="0"/>
          </a:p>
          <a:p>
            <a:pPr marL="0" indent="0" algn="l" rtl="0">
              <a:buNone/>
            </a:pPr>
            <a:endParaRPr lang="ar-E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510" y="4149080"/>
            <a:ext cx="4198425" cy="243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0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23131"/>
          </a:xfrm>
        </p:spPr>
        <p:txBody>
          <a:bodyPr>
            <a:noAutofit/>
          </a:bodyPr>
          <a:lstStyle/>
          <a:p>
            <a:pPr algn="ctr" rtl="0"/>
            <a:r>
              <a:rPr lang="en-US" b="1" dirty="0">
                <a:solidFill>
                  <a:srgbClr val="FF0000"/>
                </a:solidFill>
              </a:rPr>
              <a:t>Capacitive Voltage Divider</a:t>
            </a:r>
            <a:endParaRPr lang="ar-EG" dirty="0">
              <a:solidFill>
                <a:srgbClr val="FF0000"/>
              </a:solidFill>
            </a:endParaRPr>
          </a:p>
          <a:p>
            <a:pPr algn="ctr" rtl="0"/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9592" y="1330551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/>
              <a:t>Solution:</a:t>
            </a:r>
            <a:endParaRPr lang="ar-EG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53771"/>
            <a:ext cx="5379758" cy="193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4300"/>
            <a:ext cx="5034412" cy="172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956" y="2263430"/>
            <a:ext cx="3328023" cy="229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24" y="4815473"/>
            <a:ext cx="1586086" cy="52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8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59632" y="2852936"/>
            <a:ext cx="7239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Part </a:t>
            </a:r>
            <a:r>
              <a:rPr lang="en-US" dirty="0" smtClean="0">
                <a:solidFill>
                  <a:srgbClr val="FF0000"/>
                </a:solidFill>
              </a:rPr>
              <a:t>(2)</a:t>
            </a:r>
            <a:endParaRPr lang="ar-E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32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23131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SERIES 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</a:p>
          <a:p>
            <a:pPr algn="ctr" rtl="0"/>
            <a:endParaRPr lang="en-US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sz="3200" b="1" dirty="0">
                <a:solidFill>
                  <a:srgbClr val="FF0000"/>
                </a:solidFill>
              </a:rPr>
              <a:t>Ohm’s</a:t>
            </a:r>
            <a:r>
              <a:rPr lang="en-US" sz="3200" b="1" dirty="0"/>
              <a:t> law and </a:t>
            </a:r>
            <a:r>
              <a:rPr lang="en-US" sz="3200" b="1" dirty="0">
                <a:solidFill>
                  <a:srgbClr val="FF0000"/>
                </a:solidFill>
              </a:rPr>
              <a:t>Kirchhoff’s voltage </a:t>
            </a:r>
            <a:r>
              <a:rPr lang="en-US" sz="3200" b="1" dirty="0"/>
              <a:t>law are used in the analysis of series </a:t>
            </a:r>
            <a:r>
              <a:rPr lang="en-US" sz="3200" b="1" i="1" dirty="0"/>
              <a:t>RC </a:t>
            </a:r>
            <a:r>
              <a:rPr lang="en-US" sz="3200" b="1" dirty="0" smtClean="0"/>
              <a:t>circuits to determine </a:t>
            </a:r>
            <a:r>
              <a:rPr lang="en-US" sz="3200" b="1" dirty="0"/>
              <a:t>voltage, currents and </a:t>
            </a:r>
            <a:r>
              <a:rPr lang="en-US" sz="3200" b="1" dirty="0" smtClean="0"/>
              <a:t>impedance</a:t>
            </a:r>
          </a:p>
          <a:p>
            <a:pPr algn="l" rtl="0"/>
            <a:endParaRPr lang="en-US" sz="3200" b="1" dirty="0">
              <a:solidFill>
                <a:srgbClr val="FF0000"/>
              </a:solidFill>
            </a:endParaRPr>
          </a:p>
          <a:p>
            <a:pPr algn="l" rtl="0"/>
            <a:r>
              <a:rPr lang="en-US" sz="3200" b="1" dirty="0"/>
              <a:t>The application of Ohm’s law to series </a:t>
            </a:r>
            <a:r>
              <a:rPr lang="en-US" sz="3200" b="1" i="1" dirty="0"/>
              <a:t>RC </a:t>
            </a:r>
            <a:r>
              <a:rPr lang="en-US" sz="3200" b="1" dirty="0"/>
              <a:t>circuits involves the use of the </a:t>
            </a:r>
            <a:r>
              <a:rPr lang="en-US" sz="3200" b="1" dirty="0" err="1" smtClean="0">
                <a:solidFill>
                  <a:srgbClr val="FF0000"/>
                </a:solidFill>
              </a:rPr>
              <a:t>phasor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quantities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of </a:t>
            </a:r>
            <a:r>
              <a:rPr lang="en-US" sz="3200" b="1" dirty="0">
                <a:solidFill>
                  <a:srgbClr val="FF0000"/>
                </a:solidFill>
              </a:rPr>
              <a:t>Z, V, and I.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28803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0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79115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SERIES 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</a:p>
          <a:p>
            <a:pPr algn="ctr" rtl="0"/>
            <a:endParaRPr lang="en-US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Relationships of Current and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Voltages 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b="1" dirty="0" smtClean="0"/>
              <a:t>The </a:t>
            </a:r>
            <a:r>
              <a:rPr lang="en-US" b="1" dirty="0"/>
              <a:t>resistor voltage is </a:t>
            </a:r>
            <a:r>
              <a:rPr lang="en-US" b="1" dirty="0">
                <a:solidFill>
                  <a:srgbClr val="FF0000"/>
                </a:solidFill>
              </a:rPr>
              <a:t>in phase </a:t>
            </a:r>
            <a:r>
              <a:rPr lang="en-US" b="1" dirty="0"/>
              <a:t>with the current, and the capacitor voltage </a:t>
            </a:r>
            <a:r>
              <a:rPr lang="en-US" sz="3200" b="1" dirty="0">
                <a:solidFill>
                  <a:srgbClr val="FF0000"/>
                </a:solidFill>
              </a:rPr>
              <a:t>lags</a:t>
            </a:r>
            <a:r>
              <a:rPr lang="en-US" b="1" dirty="0"/>
              <a:t> </a:t>
            </a:r>
            <a:r>
              <a:rPr lang="en-US" b="1" dirty="0" smtClean="0"/>
              <a:t>the current </a:t>
            </a:r>
            <a:r>
              <a:rPr lang="en-US" b="1" dirty="0"/>
              <a:t>by </a:t>
            </a:r>
            <a:r>
              <a:rPr lang="en-US" b="1" dirty="0" smtClean="0">
                <a:solidFill>
                  <a:srgbClr val="FF0000"/>
                </a:solidFill>
              </a:rPr>
              <a:t>90</a:t>
            </a:r>
            <a:r>
              <a:rPr lang="en-US" b="1" baseline="30000" dirty="0" smtClean="0">
                <a:solidFill>
                  <a:srgbClr val="FF0000"/>
                </a:solidFill>
              </a:rPr>
              <a:t>0   </a:t>
            </a:r>
            <a:r>
              <a:rPr lang="en-US" dirty="0" smtClean="0"/>
              <a:t>.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0" y="3933056"/>
            <a:ext cx="6768752" cy="256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87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23131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SERIES 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</a:p>
          <a:p>
            <a:pPr algn="ctr" rtl="0"/>
            <a:endParaRPr lang="en-US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r>
              <a:rPr lang="en-US" sz="3200" b="1" dirty="0" smtClean="0">
                <a:solidFill>
                  <a:srgbClr val="FF0000"/>
                </a:solidFill>
              </a:rPr>
              <a:t>Phase </a:t>
            </a:r>
            <a:r>
              <a:rPr lang="en-US" sz="3200" b="1" dirty="0">
                <a:solidFill>
                  <a:srgbClr val="FF0000"/>
                </a:solidFill>
              </a:rPr>
              <a:t>Relationships of Current and </a:t>
            </a:r>
            <a:r>
              <a:rPr lang="en-US" sz="3200" b="1" dirty="0" smtClean="0">
                <a:solidFill>
                  <a:srgbClr val="FF0000"/>
                </a:solidFill>
              </a:rPr>
              <a:t>Voltages </a:t>
            </a:r>
          </a:p>
          <a:p>
            <a:pPr marL="0" indent="0" algn="l" rtl="0">
              <a:buNone/>
            </a:pPr>
            <a:r>
              <a:rPr lang="en-US" dirty="0" smtClean="0"/>
              <a:t>Therefore</a:t>
            </a:r>
            <a:r>
              <a:rPr lang="en-US" dirty="0"/>
              <a:t>, there is a phase difference </a:t>
            </a:r>
            <a:r>
              <a:rPr lang="en-US" dirty="0" smtClean="0"/>
              <a:t>between </a:t>
            </a:r>
            <a:r>
              <a:rPr lang="en-US" dirty="0"/>
              <a:t>the resistor </a:t>
            </a:r>
            <a:r>
              <a:rPr lang="en-US" dirty="0" smtClean="0"/>
              <a:t>voltage, </a:t>
            </a:r>
            <a:r>
              <a:rPr lang="en-US" sz="3200" b="1" dirty="0" smtClean="0">
                <a:solidFill>
                  <a:srgbClr val="FF0000"/>
                </a:solidFill>
              </a:rPr>
              <a:t>V</a:t>
            </a:r>
            <a:r>
              <a:rPr lang="en-US" sz="2400" b="1" dirty="0" smtClean="0">
                <a:solidFill>
                  <a:srgbClr val="FF0000"/>
                </a:solidFill>
              </a:rPr>
              <a:t>R</a:t>
            </a:r>
            <a:r>
              <a:rPr lang="en-US" dirty="0"/>
              <a:t>, and the capacitor voltage, </a:t>
            </a:r>
            <a:r>
              <a:rPr lang="en-US" b="1" i="1" dirty="0">
                <a:solidFill>
                  <a:srgbClr val="FF0000"/>
                </a:solidFill>
              </a:rPr>
              <a:t>V</a:t>
            </a:r>
            <a:r>
              <a:rPr lang="en-US" sz="2400" b="1" i="1" dirty="0">
                <a:solidFill>
                  <a:srgbClr val="FF0000"/>
                </a:solidFill>
              </a:rPr>
              <a:t>C</a:t>
            </a:r>
            <a:r>
              <a:rPr lang="en-US" dirty="0"/>
              <a:t>, as shown in the waveform diagram of Figure 23.</a:t>
            </a: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5"/>
            <a:ext cx="6192688" cy="234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1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23131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SERIES 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</a:p>
          <a:p>
            <a:pPr algn="ctr" rtl="0"/>
            <a:endParaRPr lang="en-US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r>
              <a:rPr lang="en-US" sz="3200" b="1" dirty="0" smtClean="0">
                <a:solidFill>
                  <a:srgbClr val="FF0000"/>
                </a:solidFill>
              </a:rPr>
              <a:t>Phase </a:t>
            </a:r>
            <a:r>
              <a:rPr lang="en-US" sz="3200" b="1" dirty="0">
                <a:solidFill>
                  <a:srgbClr val="FF0000"/>
                </a:solidFill>
              </a:rPr>
              <a:t>Relationships of Current and </a:t>
            </a:r>
            <a:r>
              <a:rPr lang="en-US" sz="3200" b="1" dirty="0" smtClean="0">
                <a:solidFill>
                  <a:srgbClr val="FF0000"/>
                </a:solidFill>
              </a:rPr>
              <a:t>Voltages </a:t>
            </a:r>
          </a:p>
          <a:p>
            <a:pPr marL="0" indent="0" algn="l" rtl="0">
              <a:buNone/>
            </a:pPr>
            <a:r>
              <a:rPr lang="en-US" b="1" dirty="0"/>
              <a:t>From Kirchhoff’s voltage law, the sum of the voltage drops must equal the applied voltage</a:t>
            </a:r>
            <a:r>
              <a:rPr lang="en-US" b="1" dirty="0" smtClean="0"/>
              <a:t>.</a:t>
            </a:r>
          </a:p>
          <a:p>
            <a:pPr marL="0" indent="0" algn="l" rtl="0">
              <a:buNone/>
            </a:pP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7"/>
            <a:ext cx="6768752" cy="315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30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23131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SERIES 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</a:p>
          <a:p>
            <a:pPr algn="ctr" rtl="0"/>
            <a:endParaRPr lang="en-US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r>
              <a:rPr lang="en-US" sz="3200" b="1" dirty="0" smtClean="0">
                <a:solidFill>
                  <a:srgbClr val="FF0000"/>
                </a:solidFill>
              </a:rPr>
              <a:t>Phase </a:t>
            </a:r>
            <a:r>
              <a:rPr lang="en-US" sz="3200" b="1" dirty="0">
                <a:solidFill>
                  <a:srgbClr val="FF0000"/>
                </a:solidFill>
              </a:rPr>
              <a:t>Relationships of Current and </a:t>
            </a:r>
            <a:r>
              <a:rPr lang="en-US" sz="3200" b="1" dirty="0" smtClean="0">
                <a:solidFill>
                  <a:srgbClr val="FF0000"/>
                </a:solidFill>
              </a:rPr>
              <a:t>Voltages </a:t>
            </a:r>
          </a:p>
          <a:p>
            <a:pPr marL="0" indent="0" algn="l" rtl="0">
              <a:buNone/>
            </a:pPr>
            <a:r>
              <a:rPr lang="en-US" b="1" dirty="0" smtClean="0"/>
              <a:t>However, since </a:t>
            </a:r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en-US" sz="2400" b="1" dirty="0" smtClean="0">
                <a:solidFill>
                  <a:srgbClr val="FF0000"/>
                </a:solidFill>
              </a:rPr>
              <a:t>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/>
              <a:t> are </a:t>
            </a:r>
            <a:r>
              <a:rPr lang="en-US" b="1" dirty="0"/>
              <a:t>not in phase with each other, they must be added </a:t>
            </a:r>
            <a:r>
              <a:rPr lang="en-US" b="1" dirty="0" smtClean="0"/>
              <a:t>as </a:t>
            </a:r>
            <a:r>
              <a:rPr lang="en-US" b="1" dirty="0" err="1" smtClean="0"/>
              <a:t>phasor</a:t>
            </a:r>
            <a:r>
              <a:rPr lang="en-US" b="1" dirty="0" smtClean="0"/>
              <a:t> </a:t>
            </a:r>
            <a:r>
              <a:rPr lang="en-US" b="1" dirty="0"/>
              <a:t>quantities, with </a:t>
            </a:r>
            <a:r>
              <a:rPr lang="en-US" b="1" i="1" dirty="0">
                <a:solidFill>
                  <a:srgbClr val="FF0000"/>
                </a:solidFill>
              </a:rPr>
              <a:t>V</a:t>
            </a:r>
            <a:r>
              <a:rPr lang="en-US" sz="2400" b="1" i="1" dirty="0">
                <a:solidFill>
                  <a:srgbClr val="FF0000"/>
                </a:solidFill>
              </a:rPr>
              <a:t>C</a:t>
            </a:r>
            <a:r>
              <a:rPr lang="en-US" b="1" i="1" dirty="0"/>
              <a:t> </a:t>
            </a:r>
            <a:r>
              <a:rPr lang="en-US" b="1" dirty="0"/>
              <a:t>lagging </a:t>
            </a:r>
            <a:r>
              <a:rPr lang="en-US" b="1" i="1" dirty="0">
                <a:solidFill>
                  <a:srgbClr val="FF0000"/>
                </a:solidFill>
              </a:rPr>
              <a:t>V</a:t>
            </a:r>
            <a:r>
              <a:rPr lang="en-US" sz="2400" b="1" i="1" dirty="0">
                <a:solidFill>
                  <a:srgbClr val="FF0000"/>
                </a:solidFill>
              </a:rPr>
              <a:t>R</a:t>
            </a:r>
            <a:r>
              <a:rPr lang="en-US" b="1" i="1" dirty="0"/>
              <a:t> </a:t>
            </a:r>
            <a:r>
              <a:rPr lang="en-US" b="1" dirty="0"/>
              <a:t>by </a:t>
            </a:r>
            <a:r>
              <a:rPr lang="en-US" b="1" dirty="0">
                <a:solidFill>
                  <a:srgbClr val="FF0000"/>
                </a:solidFill>
              </a:rPr>
              <a:t>90°</a:t>
            </a:r>
            <a:r>
              <a:rPr lang="en-US" b="1" dirty="0"/>
              <a:t>, as shown in Figure 24(a</a:t>
            </a:r>
            <a:r>
              <a:rPr lang="en-US" b="1" dirty="0" smtClean="0"/>
              <a:t>).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5408"/>
            <a:ext cx="6768752" cy="315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2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23131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SERIES 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</a:p>
          <a:p>
            <a:pPr algn="ctr" rtl="0"/>
            <a:endParaRPr lang="en-US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b="1" dirty="0" smtClean="0"/>
              <a:t>As </a:t>
            </a:r>
            <a:r>
              <a:rPr lang="en-US" b="1" dirty="0"/>
              <a:t>shown </a:t>
            </a:r>
            <a:r>
              <a:rPr lang="en-US" b="1" dirty="0" smtClean="0"/>
              <a:t>in </a:t>
            </a:r>
            <a:r>
              <a:rPr lang="en-US" b="1" dirty="0"/>
              <a:t>Figure 24(b</a:t>
            </a:r>
            <a:r>
              <a:rPr lang="en-US" b="1" dirty="0" smtClean="0"/>
              <a:t>), </a:t>
            </a:r>
            <a:r>
              <a:rPr lang="en-US" sz="3200" b="1" dirty="0" err="1" smtClean="0">
                <a:solidFill>
                  <a:srgbClr val="FF0000"/>
                </a:solidFill>
              </a:rPr>
              <a:t>V</a:t>
            </a:r>
            <a:r>
              <a:rPr lang="en-US" sz="3200" b="1" i="1" dirty="0" err="1" smtClean="0">
                <a:solidFill>
                  <a:srgbClr val="FF0000"/>
                </a:solidFill>
              </a:rPr>
              <a:t>s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</a:t>
            </a:r>
            <a:r>
              <a:rPr lang="en-US" sz="3600" b="1" u="sng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phasor</a:t>
            </a:r>
            <a:r>
              <a:rPr lang="en-US" sz="3600" b="1" u="sng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 </a:t>
            </a:r>
            <a:r>
              <a:rPr lang="en-US" b="1" dirty="0" smtClean="0"/>
              <a:t>of </a:t>
            </a:r>
            <a:r>
              <a:rPr lang="en-US" b="1" i="1" dirty="0" smtClean="0">
                <a:solidFill>
                  <a:srgbClr val="FF0000"/>
                </a:solidFill>
              </a:rPr>
              <a:t>V</a:t>
            </a:r>
            <a:r>
              <a:rPr lang="en-US" sz="2400" b="1" i="1" dirty="0" smtClean="0">
                <a:solidFill>
                  <a:srgbClr val="FF0000"/>
                </a:solidFill>
              </a:rPr>
              <a:t>R</a:t>
            </a:r>
            <a:r>
              <a:rPr lang="en-US" b="1" i="1" dirty="0" smtClean="0"/>
              <a:t> and  </a:t>
            </a:r>
            <a:r>
              <a:rPr lang="en-US" b="1" i="1" dirty="0">
                <a:solidFill>
                  <a:srgbClr val="FF0000"/>
                </a:solidFill>
              </a:rPr>
              <a:t>V</a:t>
            </a:r>
            <a:r>
              <a:rPr lang="en-US" sz="2400" b="1" i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  <a:r>
              <a:rPr lang="en-US" b="1" dirty="0" smtClean="0"/>
              <a:t> </a:t>
            </a:r>
          </a:p>
          <a:p>
            <a:pPr marL="0" indent="0" algn="l" rtl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                                </a:t>
            </a:r>
            <a:r>
              <a:rPr lang="en-US" sz="3200" b="1" dirty="0" err="1" smtClean="0">
                <a:solidFill>
                  <a:srgbClr val="FF0000"/>
                </a:solidFill>
              </a:rPr>
              <a:t>V</a:t>
            </a:r>
            <a:r>
              <a:rPr lang="en-US" sz="3200" b="1" i="1" dirty="0" err="1" smtClean="0">
                <a:solidFill>
                  <a:srgbClr val="FF0000"/>
                </a:solidFill>
              </a:rPr>
              <a:t>s</a:t>
            </a:r>
            <a:r>
              <a:rPr lang="en-US" sz="3200" b="1" i="1" dirty="0" smtClean="0">
                <a:solidFill>
                  <a:srgbClr val="FF0000"/>
                </a:solidFill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</a:rPr>
              <a:t>= </a:t>
            </a:r>
            <a:r>
              <a:rPr lang="en-US" sz="3200" b="1" i="1" dirty="0">
                <a:solidFill>
                  <a:srgbClr val="FF0000"/>
                </a:solidFill>
              </a:rPr>
              <a:t>V</a:t>
            </a:r>
            <a:r>
              <a:rPr lang="en-US" b="1" i="1" dirty="0">
                <a:solidFill>
                  <a:srgbClr val="FF0000"/>
                </a:solidFill>
              </a:rPr>
              <a:t>R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– </a:t>
            </a:r>
            <a:r>
              <a:rPr lang="en-US" sz="3200" b="1" i="1" dirty="0" smtClean="0">
                <a:solidFill>
                  <a:srgbClr val="FF0000"/>
                </a:solidFill>
              </a:rPr>
              <a:t>j V</a:t>
            </a:r>
            <a:r>
              <a:rPr lang="en-US" sz="2400" b="1" i="1" dirty="0" smtClean="0">
                <a:solidFill>
                  <a:srgbClr val="FF0000"/>
                </a:solidFill>
              </a:rPr>
              <a:t>C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54" y="2996952"/>
            <a:ext cx="6768752" cy="315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39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23131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SERIES 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</a:p>
          <a:p>
            <a:pPr algn="ctr" rtl="0"/>
            <a:endParaRPr lang="en-US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endParaRPr lang="en-US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2" y="1268760"/>
            <a:ext cx="8062230" cy="2279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1" y="3852370"/>
            <a:ext cx="5328591" cy="25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52370"/>
            <a:ext cx="2454771" cy="242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0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23131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SERIES 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</a:p>
          <a:p>
            <a:pPr algn="ctr" rtl="0"/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For the series </a:t>
            </a:r>
            <a:r>
              <a:rPr lang="en-US" sz="3200" i="1" dirty="0">
                <a:solidFill>
                  <a:schemeClr val="tx1">
                    <a:lumMod val="50000"/>
                  </a:schemeClr>
                </a:solidFill>
              </a:rPr>
              <a:t>RC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circuit in Figure 29, determine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the magnitude of the total </a:t>
            </a: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</a:rPr>
              <a:t>impedance 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and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phase angle for each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of the following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values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of input frequency</a:t>
            </a: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algn="l" rtl="0"/>
            <a:endParaRPr lang="en-US" sz="32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a) 10 kHz </a:t>
            </a:r>
            <a:r>
              <a:rPr lang="en-US" b="1" dirty="0" smtClean="0">
                <a:solidFill>
                  <a:srgbClr val="FF0000"/>
                </a:solidFill>
              </a:rPr>
              <a:t>    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b) 20 kHz </a:t>
            </a:r>
            <a:r>
              <a:rPr lang="en-US" b="1" dirty="0" smtClean="0">
                <a:solidFill>
                  <a:srgbClr val="FF0000"/>
                </a:solidFill>
              </a:rPr>
              <a:t>    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c) 30 kHz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endParaRPr lang="en-US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endParaRPr lang="en-US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79942"/>
            <a:ext cx="4690331" cy="244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360" y="5739033"/>
            <a:ext cx="1655812" cy="53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8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706091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>
                <a:solidFill>
                  <a:srgbClr val="FF0000"/>
                </a:solidFill>
              </a:rPr>
              <a:t>How a Capacitor Stores </a:t>
            </a:r>
            <a:r>
              <a:rPr lang="en-US" sz="3600" u="sng" dirty="0" smtClean="0">
                <a:solidFill>
                  <a:srgbClr val="FF0000"/>
                </a:solidFill>
              </a:rPr>
              <a:t>Charge</a:t>
            </a:r>
            <a:endParaRPr lang="ar-EG" sz="36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2877" y="1215007"/>
            <a:ext cx="85947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/>
              <a:t>In </a:t>
            </a:r>
            <a:r>
              <a:rPr lang="en-US" sz="2400" dirty="0"/>
              <a:t>the neutral state, both plates of a capacitor have an equal number of free electrons, </a:t>
            </a:r>
            <a:r>
              <a:rPr lang="en-US" sz="2400" dirty="0" smtClean="0"/>
              <a:t>as indicated in Figure 2(a). </a:t>
            </a:r>
          </a:p>
          <a:p>
            <a:pPr algn="l" rtl="0"/>
            <a:endParaRPr lang="en-US" sz="2400" dirty="0"/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400" dirty="0" smtClean="0"/>
              <a:t>When </a:t>
            </a:r>
            <a:r>
              <a:rPr lang="en-US" sz="2400" dirty="0"/>
              <a:t>the capacitor is connected to a voltage source through </a:t>
            </a:r>
            <a:r>
              <a:rPr lang="en-US" sz="2400" dirty="0" smtClean="0"/>
              <a:t>a resistor</a:t>
            </a:r>
            <a:r>
              <a:rPr lang="en-US" sz="2400" dirty="0"/>
              <a:t>, as shown in part (b),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electrons</a:t>
            </a:r>
            <a:r>
              <a:rPr lang="en-US" sz="2400" dirty="0"/>
              <a:t> </a:t>
            </a:r>
            <a:r>
              <a:rPr lang="en-US" sz="2400" dirty="0" smtClean="0"/>
              <a:t>are </a:t>
            </a:r>
            <a:r>
              <a:rPr lang="en-US" sz="2400" dirty="0"/>
              <a:t>removed from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 </a:t>
            </a: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dirty="0"/>
              <a:t>,</a:t>
            </a:r>
            <a:r>
              <a:rPr lang="en-US" sz="2400" dirty="0"/>
              <a:t> and </a:t>
            </a:r>
            <a:r>
              <a:rPr lang="en-US" sz="2400" dirty="0" smtClean="0"/>
              <a:t>an equal </a:t>
            </a:r>
            <a:r>
              <a:rPr lang="en-US" sz="2400" dirty="0"/>
              <a:t>number are deposited on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 </a:t>
            </a: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E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81" y="4005064"/>
            <a:ext cx="5494516" cy="250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572810"/>
            <a:ext cx="297350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23131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SERIES 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</a:p>
          <a:p>
            <a:pPr algn="ctr" rtl="0"/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a) </a:t>
            </a:r>
            <a:r>
              <a:rPr lang="en-US" dirty="0">
                <a:solidFill>
                  <a:srgbClr val="FF0000"/>
                </a:solidFill>
              </a:rPr>
              <a:t>10 kHz </a:t>
            </a:r>
            <a:r>
              <a:rPr lang="en-US" dirty="0" smtClean="0">
                <a:solidFill>
                  <a:srgbClr val="FF0000"/>
                </a:solidFill>
              </a:rPr>
              <a:t>    </a:t>
            </a:r>
          </a:p>
          <a:p>
            <a:pPr algn="ctr" rtl="0"/>
            <a:endParaRPr lang="en-US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endParaRPr lang="en-US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41839"/>
            <a:ext cx="3574394" cy="219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44" y="3382509"/>
            <a:ext cx="7526548" cy="307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649" y="2405612"/>
            <a:ext cx="1655812" cy="53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3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23131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SERIES 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</a:p>
          <a:p>
            <a:pPr algn="ctr" rtl="0"/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(b) 2</a:t>
            </a:r>
            <a:r>
              <a:rPr lang="en-US" dirty="0" smtClean="0">
                <a:solidFill>
                  <a:srgbClr val="FF0000"/>
                </a:solidFill>
              </a:rPr>
              <a:t>0 </a:t>
            </a:r>
            <a:r>
              <a:rPr lang="en-US" dirty="0">
                <a:solidFill>
                  <a:srgbClr val="FF0000"/>
                </a:solidFill>
              </a:rPr>
              <a:t>kHz </a:t>
            </a:r>
            <a:r>
              <a:rPr lang="en-US" dirty="0" smtClean="0">
                <a:solidFill>
                  <a:srgbClr val="FF0000"/>
                </a:solidFill>
              </a:rPr>
              <a:t>    </a:t>
            </a:r>
          </a:p>
          <a:p>
            <a:pPr algn="ctr" rtl="0"/>
            <a:endParaRPr lang="en-US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endParaRPr lang="en-US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41839"/>
            <a:ext cx="3574394" cy="219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649" y="2405612"/>
            <a:ext cx="1655812" cy="53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59288"/>
            <a:ext cx="7704856" cy="285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23131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SERIES 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</a:p>
          <a:p>
            <a:pPr algn="ctr" rtl="0"/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a) </a:t>
            </a:r>
            <a:r>
              <a:rPr lang="en-US" b="1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0 </a:t>
            </a:r>
            <a:r>
              <a:rPr lang="en-US" dirty="0">
                <a:solidFill>
                  <a:srgbClr val="FF0000"/>
                </a:solidFill>
              </a:rPr>
              <a:t>kHz </a:t>
            </a:r>
            <a:r>
              <a:rPr lang="en-US" dirty="0" smtClean="0">
                <a:solidFill>
                  <a:srgbClr val="FF0000"/>
                </a:solidFill>
              </a:rPr>
              <a:t>    </a:t>
            </a:r>
          </a:p>
          <a:p>
            <a:pPr algn="ctr" rtl="0"/>
            <a:endParaRPr lang="en-US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endParaRPr lang="en-US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41839"/>
            <a:ext cx="3574394" cy="219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649" y="2405612"/>
            <a:ext cx="1655812" cy="53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5953"/>
            <a:ext cx="7848872" cy="280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23131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The </a:t>
            </a:r>
            <a:r>
              <a:rPr lang="en-US" sz="3200" b="1" i="1" dirty="0" smtClean="0"/>
              <a:t>RC- </a:t>
            </a:r>
            <a:r>
              <a:rPr lang="en-US" sz="3200" b="1" dirty="0"/>
              <a:t>Lag Circuit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b="1" dirty="0" smtClean="0">
              <a:solidFill>
                <a:srgbClr val="FF0000"/>
              </a:solidFill>
            </a:endParaRPr>
          </a:p>
          <a:p>
            <a:pPr algn="l" rtl="0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It is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 phase shift circuit in which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output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voltage </a:t>
            </a:r>
            <a:r>
              <a:rPr lang="en-US" sz="3600" b="1" dirty="0">
                <a:solidFill>
                  <a:srgbClr val="FF0000"/>
                </a:solidFill>
              </a:rPr>
              <a:t>lags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voltage </a:t>
            </a:r>
            <a:r>
              <a:rPr lang="en-US" dirty="0" smtClean="0"/>
              <a:t>by </a:t>
            </a:r>
            <a:r>
              <a:rPr lang="en-US" dirty="0"/>
              <a:t>a specified amount.</a:t>
            </a:r>
            <a:r>
              <a:rPr lang="en-US" dirty="0" smtClean="0">
                <a:solidFill>
                  <a:srgbClr val="FF0000"/>
                </a:solidFill>
              </a:rPr>
              <a:t>     </a:t>
            </a:r>
          </a:p>
          <a:p>
            <a:pPr algn="ctr" rtl="0"/>
            <a:endParaRPr lang="en-US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endParaRPr lang="en-US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50214"/>
            <a:ext cx="7920880" cy="358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2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23131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The </a:t>
            </a:r>
            <a:r>
              <a:rPr lang="en-US" sz="3200" b="1" i="1" dirty="0"/>
              <a:t>RC </a:t>
            </a:r>
            <a:r>
              <a:rPr lang="en-US" sz="3200" b="1" dirty="0"/>
              <a:t>Lag </a:t>
            </a:r>
            <a:r>
              <a:rPr lang="en-US" sz="3200" b="1" dirty="0" smtClean="0"/>
              <a:t>Circuit</a:t>
            </a:r>
          </a:p>
          <a:p>
            <a:pPr algn="ctr" rtl="0"/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sz="3200" dirty="0"/>
              <a:t>As you know</a:t>
            </a:r>
            <a:r>
              <a:rPr lang="en-US" sz="3200" dirty="0" smtClean="0"/>
              <a:t>, 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ϴ</a:t>
            </a:r>
            <a:r>
              <a:rPr lang="en-US" sz="3200" dirty="0" smtClean="0"/>
              <a:t> is the phase </a:t>
            </a:r>
            <a:r>
              <a:rPr lang="en-US" sz="3200" dirty="0"/>
              <a:t>angle between the current and the input </a:t>
            </a:r>
            <a:r>
              <a:rPr lang="en-US" sz="3200" dirty="0" smtClean="0"/>
              <a:t>voltage</a:t>
            </a: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US" sz="3200" b="1" dirty="0" err="1" smtClean="0">
                <a:solidFill>
                  <a:schemeClr val="tx1">
                    <a:lumMod val="50000"/>
                  </a:schemeClr>
                </a:solidFill>
              </a:rPr>
              <a:t>I&amp;Vin</a:t>
            </a:r>
            <a:r>
              <a:rPr lang="en-US" sz="3200" b="1" dirty="0" smtClean="0">
                <a:solidFill>
                  <a:schemeClr val="tx1">
                    <a:lumMod val="50000"/>
                  </a:schemeClr>
                </a:solidFill>
              </a:rPr>
              <a:t>), </a:t>
            </a:r>
            <a:r>
              <a:rPr lang="en-US" sz="3200" b="1" dirty="0">
                <a:solidFill>
                  <a:srgbClr val="FF0000"/>
                </a:solidFill>
              </a:rPr>
              <a:t>is also </a:t>
            </a:r>
            <a:r>
              <a:rPr lang="en-US" sz="3200" dirty="0"/>
              <a:t>the phase angle between </a:t>
            </a:r>
            <a:r>
              <a:rPr lang="en-US" sz="3200" dirty="0" smtClean="0"/>
              <a:t>the resistor </a:t>
            </a:r>
            <a:r>
              <a:rPr lang="en-US" sz="3200" dirty="0"/>
              <a:t>voltage and the input </a:t>
            </a:r>
            <a:r>
              <a:rPr lang="en-US" sz="3200" dirty="0" smtClean="0"/>
              <a:t>voltage </a:t>
            </a:r>
            <a:r>
              <a:rPr lang="en-US" sz="3200" b="1" dirty="0" smtClean="0"/>
              <a:t>(</a:t>
            </a:r>
            <a:r>
              <a:rPr lang="en-US" sz="3200" b="1" dirty="0" err="1" smtClean="0"/>
              <a:t>V</a:t>
            </a:r>
            <a:r>
              <a:rPr lang="en-US" sz="2400" b="1" dirty="0" err="1" smtClean="0"/>
              <a:t>R</a:t>
            </a:r>
            <a:r>
              <a:rPr lang="en-US" sz="3200" b="1" dirty="0" err="1" smtClean="0"/>
              <a:t>&amp;Vin</a:t>
            </a:r>
            <a:r>
              <a:rPr lang="en-US" sz="3200" b="1" dirty="0" smtClean="0"/>
              <a:t>) </a:t>
            </a:r>
            <a:r>
              <a:rPr lang="en-US" sz="3200" b="1" dirty="0">
                <a:solidFill>
                  <a:srgbClr val="FF0000"/>
                </a:solidFill>
              </a:rPr>
              <a:t>because</a:t>
            </a:r>
            <a:r>
              <a:rPr lang="en-US" sz="3200" dirty="0"/>
              <a:t> </a:t>
            </a:r>
            <a:r>
              <a:rPr lang="en-US" sz="3200" i="1" dirty="0"/>
              <a:t>V</a:t>
            </a:r>
            <a:r>
              <a:rPr lang="en-US" i="1" dirty="0"/>
              <a:t>R</a:t>
            </a:r>
            <a:r>
              <a:rPr lang="en-US" sz="3200" i="1" dirty="0"/>
              <a:t> </a:t>
            </a:r>
            <a:r>
              <a:rPr lang="en-US" sz="3200" dirty="0"/>
              <a:t>and </a:t>
            </a:r>
            <a:r>
              <a:rPr lang="en-US" sz="3200" i="1" dirty="0"/>
              <a:t>I </a:t>
            </a:r>
            <a:r>
              <a:rPr lang="en-US" sz="3200" dirty="0"/>
              <a:t>are in phase with each other.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b="1" dirty="0" smtClean="0">
              <a:solidFill>
                <a:srgbClr val="FF0000"/>
              </a:solidFill>
            </a:endParaRPr>
          </a:p>
          <a:p>
            <a:pPr algn="ctr" rtl="0"/>
            <a:endParaRPr lang="en-US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94" y="3992112"/>
            <a:ext cx="7920880" cy="280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36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The </a:t>
            </a:r>
            <a:r>
              <a:rPr lang="en-US" sz="3200" b="1" i="1" dirty="0"/>
              <a:t>RC </a:t>
            </a:r>
            <a:r>
              <a:rPr lang="en-US" sz="3200" b="1" dirty="0"/>
              <a:t>Lag </a:t>
            </a:r>
            <a:r>
              <a:rPr lang="en-US" sz="3200" b="1" dirty="0" smtClean="0"/>
              <a:t>Circuit</a:t>
            </a:r>
          </a:p>
          <a:p>
            <a:pPr algn="l" rtl="0"/>
            <a:r>
              <a:rPr lang="en-US" sz="3200" dirty="0" smtClean="0"/>
              <a:t>Since </a:t>
            </a:r>
            <a:r>
              <a:rPr lang="en-US" sz="3600" b="1" dirty="0" smtClean="0">
                <a:solidFill>
                  <a:srgbClr val="0070C0"/>
                </a:solidFill>
              </a:rPr>
              <a:t>V</a:t>
            </a:r>
            <a:r>
              <a:rPr lang="en-US" b="1" dirty="0" smtClean="0">
                <a:solidFill>
                  <a:srgbClr val="0070C0"/>
                </a:solidFill>
              </a:rPr>
              <a:t>C</a:t>
            </a:r>
            <a:r>
              <a:rPr lang="en-US" sz="32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lags</a:t>
            </a:r>
            <a:r>
              <a:rPr lang="en-US" sz="3200" dirty="0" smtClean="0"/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V</a:t>
            </a:r>
            <a:r>
              <a:rPr lang="en-US" b="1" dirty="0" smtClean="0">
                <a:solidFill>
                  <a:srgbClr val="0070C0"/>
                </a:solidFill>
              </a:rPr>
              <a:t>R</a:t>
            </a:r>
            <a:r>
              <a:rPr lang="en-US" sz="3200" dirty="0" smtClean="0"/>
              <a:t> by </a:t>
            </a:r>
            <a:r>
              <a:rPr lang="en-US" sz="3600" b="1" dirty="0" smtClean="0">
                <a:solidFill>
                  <a:srgbClr val="FF0000"/>
                </a:solidFill>
              </a:rPr>
              <a:t>90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0</a:t>
            </a:r>
            <a:r>
              <a:rPr lang="en-US" sz="3200" baseline="30000" dirty="0" smtClean="0"/>
              <a:t> </a:t>
            </a:r>
            <a:r>
              <a:rPr lang="en-US" sz="3200" dirty="0" smtClean="0"/>
              <a:t>the </a:t>
            </a:r>
            <a:r>
              <a:rPr lang="en-US" sz="3200" dirty="0"/>
              <a:t>phase </a:t>
            </a:r>
            <a:r>
              <a:rPr lang="en-US" sz="3200" dirty="0" smtClean="0"/>
              <a:t>angle between </a:t>
            </a:r>
            <a:r>
              <a:rPr lang="en-US" sz="3200" dirty="0"/>
              <a:t>the capacitor voltage and the </a:t>
            </a:r>
            <a:r>
              <a:rPr lang="en-US" sz="3200" dirty="0" smtClean="0"/>
              <a:t>input voltage </a:t>
            </a:r>
            <a:r>
              <a:rPr lang="en-US" sz="3200" dirty="0"/>
              <a:t>is the difference between </a:t>
            </a:r>
            <a:r>
              <a:rPr lang="en-US" sz="3200" dirty="0" smtClean="0"/>
              <a:t>-90</a:t>
            </a:r>
            <a:r>
              <a:rPr lang="en-US" sz="3200" baseline="30000" dirty="0" smtClean="0"/>
              <a:t>0 </a:t>
            </a:r>
            <a:r>
              <a:rPr lang="en-US" sz="3200" dirty="0" smtClean="0"/>
              <a:t>and </a:t>
            </a:r>
            <a:r>
              <a:rPr lang="el-GR" sz="3200" dirty="0" smtClean="0">
                <a:latin typeface="Times New Roman"/>
                <a:cs typeface="Times New Roman"/>
              </a:rPr>
              <a:t>ϴ</a:t>
            </a:r>
            <a:r>
              <a:rPr lang="en-US" sz="3200" dirty="0" smtClean="0">
                <a:latin typeface="Times New Roman"/>
                <a:cs typeface="Times New Roman"/>
              </a:rPr>
              <a:t> as </a:t>
            </a:r>
            <a:r>
              <a:rPr lang="en-US" sz="3200" dirty="0" smtClean="0"/>
              <a:t>shown </a:t>
            </a:r>
            <a:r>
              <a:rPr lang="en-US" sz="3200" dirty="0"/>
              <a:t>in Figure 30(b).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 rtl="0"/>
            <a:endParaRPr lang="en-US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792088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24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ctr" rtl="0"/>
            <a:r>
              <a:rPr lang="en-US" sz="3600" b="1" dirty="0">
                <a:solidFill>
                  <a:srgbClr val="FF0000"/>
                </a:solidFill>
              </a:rPr>
              <a:t>The </a:t>
            </a:r>
            <a:r>
              <a:rPr lang="en-US" sz="3600" b="1" i="1" dirty="0">
                <a:solidFill>
                  <a:srgbClr val="FF0000"/>
                </a:solidFill>
              </a:rPr>
              <a:t>RC </a:t>
            </a:r>
            <a:r>
              <a:rPr lang="en-US" sz="3600" b="1" dirty="0">
                <a:solidFill>
                  <a:srgbClr val="FF0000"/>
                </a:solidFill>
              </a:rPr>
              <a:t>Lag </a:t>
            </a:r>
            <a:r>
              <a:rPr lang="en-US" sz="3600" b="1" dirty="0" smtClean="0">
                <a:solidFill>
                  <a:srgbClr val="FF0000"/>
                </a:solidFill>
              </a:rPr>
              <a:t>Circuit</a:t>
            </a:r>
          </a:p>
          <a:p>
            <a:pPr algn="l" rtl="0"/>
            <a:endParaRPr lang="en-US" sz="3600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3600" dirty="0" smtClean="0"/>
              <a:t>The capacitor voltage </a:t>
            </a:r>
            <a:r>
              <a:rPr lang="en-US" sz="3600" b="1" dirty="0">
                <a:solidFill>
                  <a:srgbClr val="0070C0"/>
                </a:solidFill>
              </a:rPr>
              <a:t>V</a:t>
            </a:r>
            <a:r>
              <a:rPr lang="en-US" sz="3200" b="1" dirty="0">
                <a:solidFill>
                  <a:srgbClr val="0070C0"/>
                </a:solidFill>
              </a:rPr>
              <a:t>C</a:t>
            </a:r>
            <a:r>
              <a:rPr lang="en-US" sz="3600" dirty="0" smtClean="0"/>
              <a:t> </a:t>
            </a:r>
            <a:r>
              <a:rPr lang="en-US" sz="3600" dirty="0"/>
              <a:t>is the output, and it </a:t>
            </a:r>
            <a:r>
              <a:rPr lang="en-US" sz="4000" b="1" dirty="0">
                <a:solidFill>
                  <a:srgbClr val="FF0000"/>
                </a:solidFill>
              </a:rPr>
              <a:t>lags</a:t>
            </a:r>
            <a:r>
              <a:rPr lang="en-US" sz="3600" dirty="0"/>
              <a:t> the input, thus creating </a:t>
            </a:r>
            <a:endParaRPr lang="en-US" sz="3600" dirty="0" smtClean="0"/>
          </a:p>
          <a:p>
            <a:pPr marL="0" indent="0" algn="l" rtl="0">
              <a:buNone/>
            </a:pP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  </a:t>
            </a:r>
            <a:r>
              <a:rPr lang="en-US" sz="4000" b="1" u="sng" dirty="0" smtClean="0">
                <a:solidFill>
                  <a:srgbClr val="0070C0"/>
                </a:solidFill>
              </a:rPr>
              <a:t>a </a:t>
            </a:r>
            <a:r>
              <a:rPr lang="en-US" sz="4000" b="1" u="sng" dirty="0">
                <a:solidFill>
                  <a:srgbClr val="0070C0"/>
                </a:solidFill>
              </a:rPr>
              <a:t>basic lag </a:t>
            </a:r>
            <a:r>
              <a:rPr lang="en-US" sz="4000" b="1" u="sng" dirty="0" smtClean="0">
                <a:solidFill>
                  <a:srgbClr val="0070C0"/>
                </a:solidFill>
              </a:rPr>
              <a:t>circuit.</a:t>
            </a:r>
            <a:endParaRPr lang="en-US" sz="36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sz="3200" b="1" dirty="0" smtClean="0">
              <a:solidFill>
                <a:srgbClr val="FF0000"/>
              </a:solidFill>
            </a:endParaRPr>
          </a:p>
          <a:p>
            <a:pPr algn="ctr" rtl="0"/>
            <a:endParaRPr lang="en-US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6" y="3789040"/>
            <a:ext cx="7920880" cy="280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7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The </a:t>
            </a:r>
            <a:r>
              <a:rPr lang="en-US" sz="3200" b="1" i="1" dirty="0"/>
              <a:t>RC </a:t>
            </a:r>
            <a:r>
              <a:rPr lang="en-US" sz="3200" b="1" dirty="0"/>
              <a:t>Lag </a:t>
            </a:r>
            <a:r>
              <a:rPr lang="en-US" sz="3200" b="1" dirty="0" smtClean="0"/>
              <a:t>Circuit</a:t>
            </a:r>
          </a:p>
          <a:p>
            <a:pPr algn="l" rtl="0"/>
            <a:r>
              <a:rPr lang="en-US" dirty="0" smtClean="0"/>
              <a:t>The i/p </a:t>
            </a:r>
            <a:r>
              <a:rPr lang="en-US" dirty="0"/>
              <a:t>and </a:t>
            </a:r>
            <a:r>
              <a:rPr lang="en-US" dirty="0" smtClean="0"/>
              <a:t>o/p </a:t>
            </a:r>
            <a:r>
              <a:rPr lang="en-US" dirty="0"/>
              <a:t>voltage waveforms of the </a:t>
            </a:r>
            <a:r>
              <a:rPr lang="en-US" sz="3200" b="1" dirty="0">
                <a:solidFill>
                  <a:srgbClr val="FF0000"/>
                </a:solidFill>
              </a:rPr>
              <a:t>lag </a:t>
            </a:r>
            <a:r>
              <a:rPr lang="en-US" b="1" dirty="0">
                <a:solidFill>
                  <a:srgbClr val="FF0000"/>
                </a:solidFill>
              </a:rPr>
              <a:t>circuit </a:t>
            </a:r>
            <a:r>
              <a:rPr lang="en-US" dirty="0">
                <a:solidFill>
                  <a:schemeClr val="tx1"/>
                </a:solidFill>
              </a:rPr>
              <a:t>are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shown in Figure 30(c</a:t>
            </a:r>
            <a:r>
              <a:rPr lang="en-US" dirty="0" smtClean="0"/>
              <a:t>). The </a:t>
            </a:r>
            <a:r>
              <a:rPr lang="en-US" dirty="0"/>
              <a:t>amount of phase difference, </a:t>
            </a:r>
            <a:r>
              <a:rPr lang="en-US" dirty="0" smtClean="0"/>
              <a:t> </a:t>
            </a:r>
            <a:r>
              <a:rPr lang="el-GR" b="1" dirty="0" smtClean="0">
                <a:solidFill>
                  <a:srgbClr val="FF0000"/>
                </a:solidFill>
              </a:rPr>
              <a:t>φ</a:t>
            </a:r>
            <a:r>
              <a:rPr lang="en-US" dirty="0" smtClean="0"/>
              <a:t> between i/p </a:t>
            </a:r>
            <a:r>
              <a:rPr lang="en-US" dirty="0"/>
              <a:t>and </a:t>
            </a:r>
            <a:r>
              <a:rPr lang="en-US" dirty="0" smtClean="0"/>
              <a:t>o/p is </a:t>
            </a:r>
            <a:r>
              <a:rPr lang="en-US" b="1" dirty="0" smtClean="0">
                <a:solidFill>
                  <a:srgbClr val="FF0000"/>
                </a:solidFill>
              </a:rPr>
              <a:t>dependent on </a:t>
            </a:r>
            <a:r>
              <a:rPr lang="en-US" dirty="0"/>
              <a:t>the relative </a:t>
            </a:r>
            <a:r>
              <a:rPr lang="en-US" b="1" dirty="0">
                <a:solidFill>
                  <a:srgbClr val="FF0000"/>
                </a:solidFill>
              </a:rPr>
              <a:t>sizes </a:t>
            </a:r>
            <a:r>
              <a:rPr lang="en-US" b="1" dirty="0" smtClean="0">
                <a:solidFill>
                  <a:srgbClr val="FF0000"/>
                </a:solidFill>
              </a:rPr>
              <a:t>of X</a:t>
            </a:r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R,</a:t>
            </a:r>
            <a:r>
              <a:rPr lang="en-US" dirty="0" smtClean="0"/>
              <a:t> </a:t>
            </a:r>
            <a:r>
              <a:rPr lang="en-US" dirty="0"/>
              <a:t>as is the </a:t>
            </a:r>
            <a:r>
              <a:rPr lang="en-US" dirty="0" smtClean="0"/>
              <a:t>magnitude of </a:t>
            </a:r>
            <a:r>
              <a:rPr lang="en-US" dirty="0"/>
              <a:t>the output v</a:t>
            </a:r>
            <a:r>
              <a:rPr lang="en-US" sz="3200" dirty="0"/>
              <a:t>oltage.</a:t>
            </a:r>
            <a:endParaRPr lang="en-US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65" y="3665660"/>
            <a:ext cx="7920880" cy="280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74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The </a:t>
            </a:r>
            <a:r>
              <a:rPr lang="en-US" sz="3200" b="1" i="1" dirty="0"/>
              <a:t>RC </a:t>
            </a:r>
            <a:r>
              <a:rPr lang="en-US" sz="3200" b="1" dirty="0"/>
              <a:t>Lag </a:t>
            </a:r>
            <a:r>
              <a:rPr lang="en-US" sz="3200" b="1" dirty="0" smtClean="0"/>
              <a:t>Circuit</a:t>
            </a:r>
          </a:p>
          <a:p>
            <a:pPr algn="ctr" rtl="0"/>
            <a:r>
              <a:rPr lang="en-US" sz="3200" b="1" i="1" dirty="0">
                <a:solidFill>
                  <a:srgbClr val="FF0000"/>
                </a:solidFill>
              </a:rPr>
              <a:t>Phase Difference Between Input and </a:t>
            </a:r>
            <a:r>
              <a:rPr lang="en-US" sz="3200" b="1" i="1" dirty="0" smtClean="0">
                <a:solidFill>
                  <a:srgbClr val="FF0000"/>
                </a:solidFill>
              </a:rPr>
              <a:t>Output</a:t>
            </a:r>
          </a:p>
          <a:p>
            <a:pPr algn="ctr" rtl="0"/>
            <a:r>
              <a:rPr lang="en-US" sz="3200" dirty="0"/>
              <a:t>The output voltage in polar form </a:t>
            </a:r>
            <a:r>
              <a:rPr lang="en-US" sz="3200" dirty="0" smtClean="0"/>
              <a:t>is</a:t>
            </a:r>
          </a:p>
          <a:p>
            <a:pPr algn="ctr" rtl="0"/>
            <a:r>
              <a:rPr lang="en-US" sz="3200" b="1" dirty="0" err="1"/>
              <a:t>V</a:t>
            </a:r>
            <a:r>
              <a:rPr lang="en-US" b="1" i="1" dirty="0" err="1">
                <a:solidFill>
                  <a:srgbClr val="FF0000"/>
                </a:solidFill>
              </a:rPr>
              <a:t>out</a:t>
            </a:r>
            <a:r>
              <a:rPr lang="en-US" sz="3200" i="1" dirty="0"/>
              <a:t> </a:t>
            </a:r>
            <a:r>
              <a:rPr lang="en-US" sz="3200" dirty="0" smtClean="0"/>
              <a:t>= </a:t>
            </a:r>
            <a:r>
              <a:rPr lang="en-US" sz="3600" dirty="0" smtClean="0">
                <a:latin typeface="Algerian" pitchFamily="82" charset="0"/>
              </a:rPr>
              <a:t>I</a:t>
            </a:r>
            <a:r>
              <a:rPr lang="en-US" sz="3600" dirty="0" smtClean="0"/>
              <a:t> X</a:t>
            </a:r>
            <a:r>
              <a:rPr lang="en-US" sz="2400" b="1" dirty="0" smtClean="0">
                <a:solidFill>
                  <a:srgbClr val="FF0000"/>
                </a:solidFill>
              </a:rPr>
              <a:t>C </a:t>
            </a:r>
            <a:r>
              <a:rPr lang="en-US" sz="3200" dirty="0" smtClean="0"/>
              <a:t>∠</a:t>
            </a:r>
            <a:r>
              <a:rPr lang="en-US" sz="3200" dirty="0"/>
              <a:t>(-90° + </a:t>
            </a:r>
            <a:r>
              <a:rPr lang="el-GR" sz="3200" dirty="0" smtClean="0">
                <a:latin typeface="Times New Roman"/>
                <a:cs typeface="Times New Roman"/>
              </a:rPr>
              <a:t>ϴ</a:t>
            </a:r>
            <a:r>
              <a:rPr lang="en-US" sz="3200" dirty="0" smtClean="0"/>
              <a:t>)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output voltage is at an angle of (-90° + </a:t>
            </a:r>
            <a:r>
              <a:rPr lang="el-GR" dirty="0">
                <a:latin typeface="Times New Roman"/>
                <a:cs typeface="Times New Roman"/>
              </a:rPr>
              <a:t>ϴ</a:t>
            </a:r>
            <a:r>
              <a:rPr lang="en-US" dirty="0" smtClean="0"/>
              <a:t>) with respect </a:t>
            </a:r>
            <a:r>
              <a:rPr lang="en-US" dirty="0"/>
              <a:t>to the input voltage.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65" y="3665660"/>
            <a:ext cx="7920880" cy="280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67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The </a:t>
            </a:r>
            <a:r>
              <a:rPr lang="en-US" sz="3200" b="1" i="1" dirty="0"/>
              <a:t>RC </a:t>
            </a:r>
            <a:r>
              <a:rPr lang="en-US" sz="3200" b="1" dirty="0"/>
              <a:t>Lag </a:t>
            </a:r>
            <a:r>
              <a:rPr lang="en-US" sz="3200" b="1" dirty="0" smtClean="0"/>
              <a:t>Circuit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576" y="90872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</a:rPr>
              <a:t>Example: </a:t>
            </a:r>
            <a:r>
              <a:rPr lang="en-US" sz="3200" b="1" dirty="0" smtClean="0"/>
              <a:t>Determine </a:t>
            </a:r>
            <a:r>
              <a:rPr lang="en-US" sz="3200" b="1" dirty="0"/>
              <a:t>the amount of phase lag from input to output in each lag circuit in </a:t>
            </a:r>
            <a:r>
              <a:rPr lang="en-US" sz="3200" b="1" dirty="0" smtClean="0"/>
              <a:t>Figure 32</a:t>
            </a:r>
            <a:endParaRPr lang="ar-EG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6048672" cy="336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3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652" y="145032"/>
            <a:ext cx="7467600" cy="106613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>
                <a:solidFill>
                  <a:srgbClr val="FF0000"/>
                </a:solidFill>
              </a:rPr>
              <a:t>How a Capacitor Stores </a:t>
            </a:r>
            <a:r>
              <a:rPr lang="en-US" sz="3200" u="sng" dirty="0" smtClean="0">
                <a:solidFill>
                  <a:srgbClr val="FF0000"/>
                </a:solidFill>
              </a:rPr>
              <a:t>Charge</a:t>
            </a:r>
            <a:r>
              <a:rPr lang="en-US" sz="2800" u="sng" dirty="0">
                <a:solidFill>
                  <a:srgbClr val="FF0000"/>
                </a:solidFill>
              </a:rPr>
              <a:t/>
            </a:r>
            <a:br>
              <a:rPr lang="en-US" sz="2800" u="sng" dirty="0">
                <a:solidFill>
                  <a:srgbClr val="FF0000"/>
                </a:solidFill>
              </a:rPr>
            </a:br>
            <a:endParaRPr lang="ar-EG" sz="28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5659" y="764704"/>
            <a:ext cx="835759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2800" dirty="0" smtClean="0"/>
              <a:t>As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loses electrons </a:t>
            </a:r>
            <a:r>
              <a:rPr lang="en-US" sz="2800" dirty="0"/>
              <a:t>and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gains electrons,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 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becomes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respect to plate 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endParaRPr lang="en-US" sz="2800" b="1" i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sz="2800" i="1" dirty="0"/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2800" dirty="0" smtClean="0"/>
              <a:t>During </a:t>
            </a:r>
            <a:r>
              <a:rPr lang="en-US" sz="2800" dirty="0"/>
              <a:t>this charging process, </a:t>
            </a:r>
            <a:r>
              <a:rPr lang="en-US" sz="2800" dirty="0">
                <a:solidFill>
                  <a:srgbClr val="FF0000"/>
                </a:solidFill>
              </a:rPr>
              <a:t>electrons flow </a:t>
            </a:r>
            <a:r>
              <a:rPr lang="en-US" sz="2800" dirty="0"/>
              <a:t>only through the </a:t>
            </a:r>
            <a:r>
              <a:rPr lang="en-US" sz="2800" dirty="0">
                <a:solidFill>
                  <a:srgbClr val="FF0000"/>
                </a:solidFill>
              </a:rPr>
              <a:t>connecting leads</a:t>
            </a:r>
            <a:r>
              <a:rPr lang="en-US" sz="2800" dirty="0"/>
              <a:t>. No electrons flow through the dielectric </a:t>
            </a:r>
            <a:r>
              <a:rPr lang="en-US" sz="2800" dirty="0" smtClean="0"/>
              <a:t>of the </a:t>
            </a:r>
            <a:r>
              <a:rPr lang="en-US" sz="2800" dirty="0"/>
              <a:t>capacitor because it is an insulator.</a:t>
            </a:r>
            <a:endParaRPr lang="en-US" sz="2800" b="1" u="sng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08" y="4427245"/>
            <a:ext cx="5259359" cy="239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572810"/>
            <a:ext cx="297350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7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The </a:t>
            </a:r>
            <a:r>
              <a:rPr lang="en-US" sz="3200" b="1" i="1" dirty="0"/>
              <a:t>RC </a:t>
            </a:r>
            <a:r>
              <a:rPr lang="en-US" sz="3200" b="1" dirty="0"/>
              <a:t>Lag </a:t>
            </a:r>
            <a:r>
              <a:rPr lang="en-US" sz="3200" b="1" dirty="0" smtClean="0"/>
              <a:t>Circuit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4"/>
            <a:ext cx="5328592" cy="248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70485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5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The </a:t>
            </a:r>
            <a:r>
              <a:rPr lang="en-US" sz="3200" b="1" i="1" dirty="0" smtClean="0"/>
              <a:t>RC- </a:t>
            </a:r>
            <a:r>
              <a:rPr lang="en-US" sz="3200" b="1" dirty="0" smtClean="0"/>
              <a:t>Lead Circuit</a:t>
            </a:r>
          </a:p>
          <a:p>
            <a:pPr algn="l" rtl="0"/>
            <a:endParaRPr lang="en-US" sz="32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3200" dirty="0" smtClean="0">
                <a:solidFill>
                  <a:schemeClr val="tx1"/>
                </a:solidFill>
              </a:rPr>
              <a:t>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RC- </a:t>
            </a:r>
            <a:r>
              <a:rPr lang="en-US" sz="3200" b="1" dirty="0">
                <a:solidFill>
                  <a:srgbClr val="FF0000"/>
                </a:solidFill>
              </a:rPr>
              <a:t>lead circuit </a:t>
            </a:r>
            <a:r>
              <a:rPr lang="en-US" sz="3200" dirty="0"/>
              <a:t>is a phase shift circuit in which the output voltage leads the input </a:t>
            </a:r>
            <a:r>
              <a:rPr lang="en-US" sz="3200" dirty="0" smtClean="0"/>
              <a:t>voltage by </a:t>
            </a:r>
            <a:r>
              <a:rPr lang="en-US" sz="3200" dirty="0"/>
              <a:t>a specified amount. </a:t>
            </a:r>
            <a:endParaRPr lang="en-US" sz="3200" dirty="0" smtClean="0"/>
          </a:p>
          <a:p>
            <a:pPr algn="l" rtl="0"/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784887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2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The </a:t>
            </a:r>
            <a:r>
              <a:rPr lang="en-US" sz="3200" b="1" i="1" dirty="0" smtClean="0"/>
              <a:t>RC- </a:t>
            </a:r>
            <a:r>
              <a:rPr lang="en-US" sz="3200" b="1" dirty="0" smtClean="0"/>
              <a:t>Lead Circuit</a:t>
            </a:r>
          </a:p>
          <a:p>
            <a:pPr algn="l" rtl="0"/>
            <a:endParaRPr lang="en-US" sz="32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3200" dirty="0" smtClean="0"/>
              <a:t> When </a:t>
            </a:r>
            <a:r>
              <a:rPr lang="en-US" sz="3200" dirty="0"/>
              <a:t>the output of a series </a:t>
            </a:r>
            <a:r>
              <a:rPr lang="en-US" sz="3200" i="1" dirty="0"/>
              <a:t>RC </a:t>
            </a:r>
            <a:r>
              <a:rPr lang="en-US" sz="3200" dirty="0"/>
              <a:t>circuit is taken across the </a:t>
            </a:r>
            <a:r>
              <a:rPr lang="en-US" sz="3200" dirty="0" smtClean="0"/>
              <a:t>resistor rather </a:t>
            </a:r>
            <a:r>
              <a:rPr lang="en-US" sz="3200" dirty="0"/>
              <a:t>than across the capacitor, as shown in Figure 34(a</a:t>
            </a:r>
            <a:r>
              <a:rPr lang="en-US" sz="3200" dirty="0" smtClean="0"/>
              <a:t>), </a:t>
            </a:r>
            <a:r>
              <a:rPr lang="en-US" sz="3200" dirty="0"/>
              <a:t>it becomes a lead circuit.</a:t>
            </a:r>
            <a:endParaRPr lang="en-US" sz="3200" b="1" i="1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784887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44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The </a:t>
            </a:r>
            <a:r>
              <a:rPr lang="en-US" sz="3200" b="1" i="1" dirty="0" smtClean="0"/>
              <a:t>RC- </a:t>
            </a:r>
            <a:r>
              <a:rPr lang="en-US" sz="3200" b="1" dirty="0" smtClean="0"/>
              <a:t>Lead Circuit</a:t>
            </a:r>
          </a:p>
          <a:p>
            <a:pPr algn="l" rtl="0"/>
            <a:r>
              <a:rPr lang="en-US" sz="3200" b="1" i="1" dirty="0">
                <a:solidFill>
                  <a:srgbClr val="FF0000"/>
                </a:solidFill>
              </a:rPr>
              <a:t>Phase Difference Between Input and </a:t>
            </a:r>
            <a:r>
              <a:rPr lang="en-US" sz="3200" b="1" i="1" dirty="0" smtClean="0">
                <a:solidFill>
                  <a:srgbClr val="FF0000"/>
                </a:solidFill>
              </a:rPr>
              <a:t>Output</a:t>
            </a:r>
          </a:p>
          <a:p>
            <a:pPr algn="l" rtl="0"/>
            <a:r>
              <a:rPr lang="en-US" sz="3200" b="1" dirty="0" smtClean="0"/>
              <a:t>The </a:t>
            </a:r>
            <a:r>
              <a:rPr lang="en-US" sz="3200" b="1" dirty="0"/>
              <a:t>resistor voltage is in phase with the current. </a:t>
            </a:r>
            <a:r>
              <a:rPr lang="en-US" sz="3200" b="1" dirty="0" smtClean="0"/>
              <a:t>Since the </a:t>
            </a:r>
            <a:r>
              <a:rPr lang="en-US" sz="3200" b="1" dirty="0"/>
              <a:t>output voltage is taken across the resistor, the output leads the input, as indicated by </a:t>
            </a:r>
            <a:r>
              <a:rPr lang="en-US" sz="3200" b="1" dirty="0" smtClean="0"/>
              <a:t>the </a:t>
            </a:r>
            <a:r>
              <a:rPr lang="en-US" sz="3200" b="1" dirty="0" err="1" smtClean="0"/>
              <a:t>phasor</a:t>
            </a:r>
            <a:r>
              <a:rPr lang="en-US" sz="3200" b="1" dirty="0" smtClean="0"/>
              <a:t> </a:t>
            </a:r>
            <a:r>
              <a:rPr lang="en-US" sz="3200" b="1" dirty="0"/>
              <a:t>diagram in Figure 34(b). 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4" y="3949935"/>
            <a:ext cx="8052411" cy="257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The </a:t>
            </a:r>
            <a:r>
              <a:rPr lang="en-US" sz="3200" b="1" i="1" dirty="0" smtClean="0"/>
              <a:t>RC- </a:t>
            </a:r>
            <a:r>
              <a:rPr lang="en-US" sz="3200" b="1" dirty="0" smtClean="0"/>
              <a:t>Lead Circuit</a:t>
            </a:r>
          </a:p>
          <a:p>
            <a:pPr algn="l" rtl="0"/>
            <a:endParaRPr lang="en-US" sz="32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3200" b="1" i="1" dirty="0">
                <a:solidFill>
                  <a:srgbClr val="FF0000"/>
                </a:solidFill>
              </a:rPr>
              <a:t>Phase Difference Between Input and Output</a:t>
            </a:r>
          </a:p>
          <a:p>
            <a:pPr algn="l" rtl="0"/>
            <a:r>
              <a:rPr lang="en-US" sz="3200" b="1" dirty="0" smtClean="0"/>
              <a:t>The </a:t>
            </a:r>
            <a:r>
              <a:rPr lang="en-US" sz="3200" b="1" dirty="0"/>
              <a:t>waveforms are shown in Figure 34(c).</a:t>
            </a:r>
            <a:endParaRPr lang="en-US" sz="3600" b="1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sz="3200" dirty="0" smtClean="0"/>
              <a:t> </a:t>
            </a:r>
            <a:endParaRPr lang="en-US" sz="3200" b="1" i="1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784887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The </a:t>
            </a:r>
            <a:r>
              <a:rPr lang="en-US" sz="3200" b="1" i="1" dirty="0" smtClean="0"/>
              <a:t>RC- </a:t>
            </a:r>
            <a:r>
              <a:rPr lang="en-US" sz="3200" b="1" dirty="0" smtClean="0"/>
              <a:t>Lead Circuit</a:t>
            </a:r>
          </a:p>
          <a:p>
            <a:pPr algn="l" rtl="0"/>
            <a:r>
              <a:rPr lang="en-US" b="1" dirty="0" smtClean="0"/>
              <a:t>The </a:t>
            </a:r>
            <a:r>
              <a:rPr lang="en-US" b="1" dirty="0"/>
              <a:t>amount of </a:t>
            </a:r>
            <a:r>
              <a:rPr lang="en-US" sz="3200" b="1" dirty="0">
                <a:solidFill>
                  <a:srgbClr val="FF0000"/>
                </a:solidFill>
              </a:rPr>
              <a:t>phase difference </a:t>
            </a:r>
            <a:r>
              <a:rPr lang="el-GR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φ</a:t>
            </a:r>
            <a:r>
              <a:rPr lang="el-GR" b="1" dirty="0">
                <a:solidFill>
                  <a:srgbClr val="FF0000"/>
                </a:solidFill>
                <a:latin typeface="Times New Roman"/>
                <a:cs typeface="Times New Roman"/>
              </a:rPr>
              <a:t> = </a:t>
            </a:r>
            <a:r>
              <a:rPr lang="el-G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r>
              <a:rPr lang="en-US" b="1" dirty="0" smtClean="0"/>
              <a:t>between </a:t>
            </a:r>
            <a:r>
              <a:rPr lang="en-US" b="1" dirty="0"/>
              <a:t>the input and output </a:t>
            </a:r>
            <a:r>
              <a:rPr lang="en-US" b="1" dirty="0" smtClean="0"/>
              <a:t>and the </a:t>
            </a:r>
            <a:r>
              <a:rPr lang="en-US" b="1" dirty="0"/>
              <a:t>magnitude of the output voltage in the lead circuit </a:t>
            </a:r>
            <a:r>
              <a:rPr lang="en-US" b="1" dirty="0" smtClean="0"/>
              <a:t>are dependent </a:t>
            </a:r>
            <a:r>
              <a:rPr lang="en-US" b="1" dirty="0"/>
              <a:t>on the relative </a:t>
            </a:r>
            <a:r>
              <a:rPr lang="en-US" b="1" dirty="0" smtClean="0"/>
              <a:t>values of </a:t>
            </a:r>
            <a:r>
              <a:rPr lang="en-US" b="1" dirty="0"/>
              <a:t>the resistance and the capacitive reactance</a:t>
            </a:r>
            <a:r>
              <a:rPr lang="en-US" b="1" dirty="0" smtClean="0"/>
              <a:t> </a:t>
            </a:r>
            <a:endParaRPr lang="en-US" b="1" i="1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4" y="3241885"/>
            <a:ext cx="8052411" cy="312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0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The </a:t>
            </a:r>
            <a:r>
              <a:rPr lang="en-US" sz="3200" b="1" i="1" dirty="0" smtClean="0"/>
              <a:t>RC- </a:t>
            </a:r>
            <a:r>
              <a:rPr lang="en-US" sz="3200" b="1" dirty="0" smtClean="0"/>
              <a:t>Lead Circuit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980728"/>
            <a:ext cx="691276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10808"/>
            <a:ext cx="4248472" cy="162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2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The </a:t>
            </a:r>
            <a:r>
              <a:rPr lang="en-US" sz="3200" b="1" i="1" dirty="0" smtClean="0"/>
              <a:t>RC- </a:t>
            </a:r>
            <a:r>
              <a:rPr lang="en-US" sz="3200" b="1" dirty="0" smtClean="0"/>
              <a:t>Lead Circuit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06489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36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The </a:t>
            </a:r>
            <a:r>
              <a:rPr lang="en-US" sz="3200" b="1" i="1" dirty="0" smtClean="0"/>
              <a:t>RC- </a:t>
            </a:r>
            <a:r>
              <a:rPr lang="en-US" sz="3200" b="1" dirty="0" smtClean="0"/>
              <a:t>Lead Circuit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92088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2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36912"/>
            <a:ext cx="72390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Part </a:t>
            </a:r>
            <a:r>
              <a:rPr lang="en-US" dirty="0" smtClean="0">
                <a:solidFill>
                  <a:srgbClr val="FF0000"/>
                </a:solidFill>
              </a:rPr>
              <a:t>(3)</a:t>
            </a:r>
            <a:endParaRPr lang="ar-E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8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78" y="0"/>
            <a:ext cx="7467600" cy="1305959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>
                <a:solidFill>
                  <a:srgbClr val="FF0000"/>
                </a:solidFill>
              </a:rPr>
              <a:t>How a Capacitor Stores </a:t>
            </a:r>
            <a:r>
              <a:rPr lang="en-US" sz="3200" u="sng" dirty="0" smtClean="0">
                <a:solidFill>
                  <a:srgbClr val="FF0000"/>
                </a:solidFill>
              </a:rPr>
              <a:t>Charge</a:t>
            </a:r>
            <a:r>
              <a:rPr lang="en-US" sz="3200" u="sng" dirty="0">
                <a:solidFill>
                  <a:srgbClr val="FF0000"/>
                </a:solidFill>
              </a:rPr>
              <a:t/>
            </a:r>
            <a:br>
              <a:rPr lang="en-US" sz="3200" u="sng" dirty="0">
                <a:solidFill>
                  <a:srgbClr val="FF0000"/>
                </a:solidFill>
              </a:rPr>
            </a:br>
            <a:endParaRPr lang="ar-EG" sz="32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2878" y="980432"/>
            <a:ext cx="835759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/>
              <a:t>The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 of electrons </a:t>
            </a:r>
            <a:r>
              <a:rPr lang="en-US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stopped</a:t>
            </a:r>
            <a:r>
              <a:rPr lang="en-US" sz="2800" dirty="0" smtClean="0"/>
              <a:t> when </a:t>
            </a:r>
            <a:r>
              <a:rPr lang="en-US" sz="2800" dirty="0"/>
              <a:t>the voltage across the capacitor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equals</a:t>
            </a:r>
            <a:r>
              <a:rPr lang="en-US" sz="2800" dirty="0"/>
              <a:t> the source voltage, as indicated in Figure 2(c). </a:t>
            </a:r>
            <a:endParaRPr lang="en-US" sz="3200" b="1" u="sng" dirty="0" smtClean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572810"/>
            <a:ext cx="297350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6"/>
            <a:ext cx="4826565" cy="311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5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THE BASIC INDUCTOR</a:t>
            </a:r>
            <a:endParaRPr lang="ar-EG" sz="3200" dirty="0"/>
          </a:p>
          <a:p>
            <a:pPr algn="ctr" rtl="0"/>
            <a:endParaRPr lang="en-US" sz="32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251520" y="764704"/>
            <a:ext cx="864096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/>
              <a:t>An inductor is </a:t>
            </a:r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passive electrical component </a:t>
            </a:r>
            <a:r>
              <a:rPr lang="en-US" sz="3200" dirty="0" smtClean="0"/>
              <a:t>formed by a coil of wire and which exhibits the </a:t>
            </a:r>
            <a:r>
              <a:rPr lang="en-US" sz="3200" b="1" dirty="0" smtClean="0"/>
              <a:t>property of </a:t>
            </a:r>
            <a:r>
              <a:rPr lang="en-US" sz="3200" b="1" dirty="0"/>
              <a:t> </a:t>
            </a:r>
            <a:r>
              <a:rPr lang="en-US" sz="3200" b="1" dirty="0" smtClean="0"/>
              <a:t>inductance.</a:t>
            </a:r>
          </a:p>
          <a:p>
            <a:pPr algn="l"/>
            <a:r>
              <a:rPr lang="en-US" sz="3200" b="1" dirty="0" smtClean="0"/>
              <a:t> </a:t>
            </a:r>
          </a:p>
          <a:p>
            <a:pPr algn="l"/>
            <a:r>
              <a:rPr lang="en-US" sz="3200" b="1" dirty="0" smtClean="0"/>
              <a:t>When </a:t>
            </a:r>
            <a:r>
              <a:rPr lang="en-US" sz="3200" b="1" dirty="0"/>
              <a:t>a length of wire is formed into a coil, as shown in Figure 1, it becomes </a:t>
            </a:r>
            <a:r>
              <a:rPr lang="en-US" sz="3200" b="1" dirty="0" smtClean="0"/>
              <a:t>an inductor</a:t>
            </a:r>
            <a:r>
              <a:rPr lang="en-US" sz="3200" b="1" dirty="0"/>
              <a:t>. </a:t>
            </a:r>
            <a:r>
              <a:rPr lang="en-US" sz="3200" b="1" i="1" dirty="0" smtClean="0"/>
              <a:t> </a:t>
            </a:r>
            <a:endParaRPr lang="ar-EG" sz="3200" b="1" i="1" dirty="0" smtClean="0"/>
          </a:p>
          <a:p>
            <a:pPr algn="l"/>
            <a:endParaRPr lang="ar-E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4844"/>
            <a:ext cx="8064895" cy="237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01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THE BASIC INDUCTOR</a:t>
            </a:r>
            <a:endParaRPr lang="ar-EG" sz="3200" dirty="0"/>
          </a:p>
          <a:p>
            <a:pPr algn="ctr" rtl="0"/>
            <a:endParaRPr lang="en-US" sz="32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611560" y="112474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.</a:t>
            </a:r>
            <a:endParaRPr lang="ar-EG" dirty="0"/>
          </a:p>
        </p:txBody>
      </p:sp>
      <p:sp>
        <p:nvSpPr>
          <p:cNvPr id="5" name="Rectangle 4"/>
          <p:cNvSpPr/>
          <p:nvPr/>
        </p:nvSpPr>
        <p:spPr>
          <a:xfrm>
            <a:off x="611560" y="908720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3200" b="1" dirty="0" smtClean="0"/>
              <a:t>Current </a:t>
            </a:r>
            <a:r>
              <a:rPr lang="en-US" sz="3200" b="1" dirty="0"/>
              <a:t>through the </a:t>
            </a:r>
            <a:r>
              <a:rPr lang="en-US" sz="3200" b="1" dirty="0" smtClean="0"/>
              <a:t>coil produces </a:t>
            </a:r>
            <a:r>
              <a:rPr lang="en-US" sz="3200" b="1" dirty="0"/>
              <a:t>an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electro-magnetic 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</a:t>
            </a:r>
            <a:r>
              <a:rPr lang="en-US" sz="3200" b="1" dirty="0"/>
              <a:t>, as illustrated. </a:t>
            </a:r>
            <a:endParaRPr lang="en-US" sz="3200" b="1" dirty="0" smtClean="0"/>
          </a:p>
          <a:p>
            <a:pPr algn="l" rtl="0"/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971600" y="2245514"/>
            <a:ext cx="2160240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b="1" i="1" dirty="0"/>
              <a:t>Left-Hand Rule</a:t>
            </a:r>
            <a:endParaRPr lang="ar-EG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259" r="58421" b="41370"/>
          <a:stretch/>
        </p:blipFill>
        <p:spPr bwMode="auto">
          <a:xfrm>
            <a:off x="5126149" y="4454905"/>
            <a:ext cx="2974940" cy="106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579"/>
          <a:stretch/>
        </p:blipFill>
        <p:spPr bwMode="auto">
          <a:xfrm>
            <a:off x="946267" y="2924944"/>
            <a:ext cx="4179882" cy="257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5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THE BASIC INDUCTOR</a:t>
            </a:r>
            <a:endParaRPr lang="ar-EG" sz="3200" dirty="0"/>
          </a:p>
          <a:p>
            <a:pPr algn="ctr" rtl="0"/>
            <a:endParaRPr lang="en-US" sz="32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611560" y="112474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.</a:t>
            </a:r>
            <a:endParaRPr lang="ar-E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5063704"/>
            <a:ext cx="7632849" cy="157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560" y="908720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3200" b="1" dirty="0" smtClean="0"/>
              <a:t>Current </a:t>
            </a:r>
            <a:r>
              <a:rPr lang="en-US" sz="3200" b="1" dirty="0"/>
              <a:t>through the </a:t>
            </a:r>
            <a:r>
              <a:rPr lang="en-US" sz="3200" b="1" dirty="0" smtClean="0"/>
              <a:t>coil produces </a:t>
            </a:r>
            <a:r>
              <a:rPr lang="en-US" sz="3200" b="1" dirty="0"/>
              <a:t>an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electro-magnetic 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</a:t>
            </a:r>
            <a:r>
              <a:rPr lang="en-US" sz="3200" b="1" dirty="0"/>
              <a:t>, as illustrated. </a:t>
            </a:r>
            <a:endParaRPr lang="en-US" sz="3200" b="1" dirty="0" smtClean="0"/>
          </a:p>
          <a:p>
            <a:pPr algn="l" rtl="0"/>
            <a:endParaRPr lang="en-US" sz="3200" b="1" dirty="0"/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3200" b="1" dirty="0" smtClean="0"/>
              <a:t>The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magnetic lines of force </a:t>
            </a:r>
            <a:r>
              <a:rPr lang="en-US" sz="3200" b="1" dirty="0" smtClean="0"/>
              <a:t>around  loop </a:t>
            </a:r>
            <a:r>
              <a:rPr lang="en-US" sz="3200" b="1" dirty="0"/>
              <a:t>in the winding of the coil effectively add to the lines of force around </a:t>
            </a:r>
            <a:r>
              <a:rPr lang="en-US" sz="3200" b="1" dirty="0" smtClean="0"/>
              <a:t>the adjoining </a:t>
            </a:r>
            <a:r>
              <a:rPr lang="en-US" sz="3200" b="1" dirty="0"/>
              <a:t>loops,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forming a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electromagnetic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within and around the coil.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626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THE BASIC INDUCTOR</a:t>
            </a:r>
            <a:endParaRPr lang="ar-EG" sz="3200" dirty="0"/>
          </a:p>
          <a:p>
            <a:pPr algn="ctr" rtl="0"/>
            <a:endParaRPr lang="en-US" sz="32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611560" y="1124744"/>
            <a:ext cx="806489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/>
              <a:t>The </a:t>
            </a:r>
            <a:r>
              <a:rPr lang="en-US" sz="3200" dirty="0" smtClean="0"/>
              <a:t>net direction </a:t>
            </a:r>
            <a:r>
              <a:rPr lang="en-US" sz="3200" dirty="0"/>
              <a:t>of the total electromagnetic field creates 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north and a south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pole.</a:t>
            </a:r>
            <a:endParaRPr lang="ar-EG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94" y="2599918"/>
            <a:ext cx="8064895" cy="207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97152"/>
            <a:ext cx="341710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THE BASIC </a:t>
            </a:r>
            <a:r>
              <a:rPr lang="en-US" sz="3200" b="1" dirty="0" smtClean="0"/>
              <a:t>INDUCTOR </a:t>
            </a:r>
            <a:r>
              <a:rPr lang="en-US" sz="3200" b="1" u="sng" dirty="0">
                <a:solidFill>
                  <a:srgbClr val="FF0000"/>
                </a:solidFill>
              </a:rPr>
              <a:t>Inductance:</a:t>
            </a:r>
            <a:endParaRPr lang="en-US" b="1" u="sng" dirty="0">
              <a:solidFill>
                <a:srgbClr val="FF0000"/>
              </a:solidFill>
            </a:endParaRPr>
          </a:p>
          <a:p>
            <a:pPr algn="ctr" rtl="0"/>
            <a:endParaRPr lang="ar-EG" sz="3200" dirty="0"/>
          </a:p>
          <a:p>
            <a:pPr algn="ctr" rtl="0"/>
            <a:endParaRPr lang="en-US" sz="32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467544" y="813255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3200" b="1" dirty="0" smtClean="0"/>
              <a:t>Thus, there </a:t>
            </a:r>
            <a:r>
              <a:rPr lang="en-US" sz="3200" b="1" dirty="0"/>
              <a:t>is current through an inductor, an electromagnetic field is established. </a:t>
            </a:r>
            <a:endParaRPr lang="en-US" sz="3200" b="1" dirty="0" smtClean="0"/>
          </a:p>
          <a:p>
            <a:pPr algn="l" rtl="0"/>
            <a:endParaRPr lang="en-US" sz="3200" b="1" dirty="0"/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3200" b="1" dirty="0" smtClean="0"/>
              <a:t>When the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changes</a:t>
            </a:r>
            <a:r>
              <a:rPr lang="en-US" sz="3200" b="1" dirty="0"/>
              <a:t>, the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electromagnetic field also changes</a:t>
            </a:r>
            <a:r>
              <a:rPr lang="en-US" sz="3200" b="1" dirty="0"/>
              <a:t>. </a:t>
            </a:r>
            <a:endParaRPr lang="en-US" sz="3200" b="1" dirty="0" smtClean="0"/>
          </a:p>
          <a:p>
            <a:pPr marL="457200" indent="-457200" algn="l" rtl="0">
              <a:buFont typeface="Arial" pitchFamily="34" charset="0"/>
              <a:buChar char="•"/>
            </a:pPr>
            <a:endParaRPr lang="en-US" sz="3200" b="1" dirty="0"/>
          </a:p>
          <a:p>
            <a:pPr marL="457200" indent="-457200" algn="l" rtl="0">
              <a:buFont typeface="Arial" pitchFamily="34" charset="0"/>
              <a:buChar char="•"/>
            </a:pPr>
            <a:r>
              <a:rPr lang="en-US" sz="3200" b="1" dirty="0" smtClean="0"/>
              <a:t>An </a:t>
            </a:r>
            <a:r>
              <a:rPr lang="en-US" sz="3200" b="1" dirty="0"/>
              <a:t>increase in current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expands</a:t>
            </a:r>
            <a:r>
              <a:rPr lang="en-US" sz="3200" b="1" dirty="0" smtClean="0"/>
              <a:t> the </a:t>
            </a:r>
            <a:r>
              <a:rPr lang="en-US" sz="3200" b="1" dirty="0"/>
              <a:t>electromagnetic field, and a decrease in current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reduces</a:t>
            </a:r>
            <a:r>
              <a:rPr lang="en-US" sz="3200" b="1" dirty="0"/>
              <a:t> it. </a:t>
            </a:r>
            <a:endParaRPr lang="ar-EG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060"/>
          <a:stretch/>
        </p:blipFill>
        <p:spPr bwMode="auto">
          <a:xfrm>
            <a:off x="4606951" y="4787360"/>
            <a:ext cx="4511533" cy="207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92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THE BASIC </a:t>
            </a:r>
            <a:r>
              <a:rPr lang="en-US" sz="3200" b="1" dirty="0" smtClean="0"/>
              <a:t>INDUCTOR </a:t>
            </a:r>
            <a:r>
              <a:rPr lang="en-US" sz="3200" b="1" u="sng" dirty="0">
                <a:solidFill>
                  <a:srgbClr val="FF0000"/>
                </a:solidFill>
              </a:rPr>
              <a:t>Inductance:</a:t>
            </a:r>
            <a:endParaRPr lang="en-US" b="1" u="sng" dirty="0">
              <a:solidFill>
                <a:srgbClr val="FF0000"/>
              </a:solidFill>
            </a:endParaRPr>
          </a:p>
          <a:p>
            <a:pPr algn="ctr" rtl="0"/>
            <a:endParaRPr lang="ar-EG" sz="3200" dirty="0"/>
          </a:p>
          <a:p>
            <a:pPr algn="ctr" rtl="0"/>
            <a:endParaRPr lang="en-US" sz="32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467544" y="980728"/>
            <a:ext cx="842493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/>
              <a:t>Therefore</a:t>
            </a:r>
            <a:r>
              <a:rPr lang="en-US" sz="3200" b="1" dirty="0"/>
              <a:t>, a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changing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</a:t>
            </a:r>
            <a:r>
              <a:rPr lang="en-US" sz="3200" b="1" dirty="0" smtClean="0"/>
              <a:t>produces </a:t>
            </a:r>
            <a:r>
              <a:rPr lang="en-US" sz="3200" b="1" dirty="0"/>
              <a:t>a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changing electromagnetic field </a:t>
            </a:r>
            <a:r>
              <a:rPr lang="en-US" sz="3200" b="1" dirty="0"/>
              <a:t>around the inductor. </a:t>
            </a:r>
            <a:endParaRPr lang="en-US" sz="3200" b="1" dirty="0" smtClean="0"/>
          </a:p>
          <a:p>
            <a:pPr algn="l" rtl="0"/>
            <a:endParaRPr lang="en-US" sz="3200" b="1" dirty="0"/>
          </a:p>
          <a:p>
            <a:pPr algn="l" rtl="0"/>
            <a:r>
              <a:rPr lang="en-US" sz="3200" b="1" dirty="0" smtClean="0"/>
              <a:t>In </a:t>
            </a:r>
            <a:r>
              <a:rPr lang="en-US" sz="3200" b="1" dirty="0"/>
              <a:t>turn, the </a:t>
            </a:r>
            <a:r>
              <a:rPr lang="en-US" sz="3200" b="1" dirty="0" smtClean="0"/>
              <a:t>changing electromagnetic </a:t>
            </a:r>
            <a:r>
              <a:rPr lang="en-US" sz="3200" b="1" dirty="0"/>
              <a:t>field causes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induced voltage across </a:t>
            </a:r>
            <a:r>
              <a:rPr lang="en-US" sz="3200" b="1" dirty="0"/>
              <a:t>the coil in a direction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oppose the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 in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current.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 rtl="0"/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sz="3200" b="1" dirty="0" smtClean="0"/>
              <a:t>This </a:t>
            </a:r>
            <a:r>
              <a:rPr lang="en-US" sz="3200" b="1" dirty="0"/>
              <a:t>property is called </a:t>
            </a: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self-inductance</a:t>
            </a:r>
            <a:r>
              <a:rPr lang="en-US" sz="3200" b="1" i="1" dirty="0"/>
              <a:t> </a:t>
            </a:r>
            <a:r>
              <a:rPr lang="en-US" sz="3200" b="1" dirty="0"/>
              <a:t>but is usually referred to </a:t>
            </a:r>
            <a:r>
              <a:rPr lang="en-US" sz="3200" b="1" dirty="0" smtClean="0"/>
              <a:t>as simply </a:t>
            </a:r>
            <a:r>
              <a:rPr lang="en-US" sz="3200" b="1" i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inductance, </a:t>
            </a:r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symbolized by </a:t>
            </a: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i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L).</a:t>
            </a:r>
            <a:endParaRPr lang="en-US" sz="3200" b="1" u="sng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583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BASIC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INDUCTOR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Inductance</a:t>
            </a:r>
            <a:endParaRPr lang="ar-EG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1904" y="1052736"/>
            <a:ext cx="82089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 rtl="0">
              <a:buFont typeface="Arial" pitchFamily="34" charset="0"/>
              <a:buChar char="•"/>
            </a:pP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Inductance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/>
              <a:t>is a measure of a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coil’s ability </a:t>
            </a:r>
            <a:r>
              <a:rPr lang="en-US" sz="3200" b="1" dirty="0"/>
              <a:t>to establish an 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induced voltage </a:t>
            </a:r>
            <a:r>
              <a:rPr lang="en-US" sz="3200" b="1" dirty="0"/>
              <a:t>as a </a:t>
            </a:r>
            <a:r>
              <a:rPr lang="en-US" sz="3200" b="1" dirty="0" smtClean="0"/>
              <a:t>result of </a:t>
            </a:r>
            <a:r>
              <a:rPr lang="en-US" sz="3200" b="1" dirty="0"/>
              <a:t>a change in its current, and that induced voltage is in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direction to 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oppose change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current.</a:t>
            </a:r>
            <a:endParaRPr lang="ar-EG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425" y="4077072"/>
            <a:ext cx="5112205" cy="216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92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THE BASIC </a:t>
            </a:r>
            <a:r>
              <a:rPr lang="en-US" sz="3200" b="1" dirty="0" smtClean="0"/>
              <a:t>INDUCTOR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259" y="4529031"/>
            <a:ext cx="5112205" cy="194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927898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r" rtl="0">
              <a:buFont typeface="Arial" pitchFamily="34" charset="0"/>
              <a:buChar char="•"/>
            </a:pPr>
            <a:r>
              <a:rPr lang="en-US" sz="3600" b="1" dirty="0">
                <a:solidFill>
                  <a:srgbClr val="FF0000"/>
                </a:solidFill>
              </a:rPr>
              <a:t>The Unit of </a:t>
            </a:r>
            <a:r>
              <a:rPr lang="en-US" sz="3600" b="1" dirty="0" smtClean="0">
                <a:solidFill>
                  <a:srgbClr val="FF0000"/>
                </a:solidFill>
              </a:rPr>
              <a:t>Inductance: </a:t>
            </a:r>
            <a:r>
              <a:rPr lang="en-US" sz="3600" b="1" dirty="0"/>
              <a:t>The henry (H</a:t>
            </a:r>
            <a:r>
              <a:rPr lang="en-US" sz="3600" b="1" dirty="0" smtClean="0"/>
              <a:t>).</a:t>
            </a:r>
          </a:p>
          <a:p>
            <a:pPr algn="l"/>
            <a:r>
              <a:rPr lang="en-US" sz="3600" b="1" dirty="0" smtClean="0"/>
              <a:t>The</a:t>
            </a:r>
            <a:r>
              <a:rPr lang="en-US" sz="3600" b="1" dirty="0"/>
              <a:t> </a:t>
            </a:r>
            <a:r>
              <a:rPr lang="en-US" sz="3600" b="1" dirty="0" smtClean="0"/>
              <a:t>inductance </a:t>
            </a:r>
            <a:r>
              <a:rPr lang="en-US" sz="3600" b="1" dirty="0"/>
              <a:t>of a coil is one henry when current through the coil, changing at the rate of </a:t>
            </a:r>
            <a:r>
              <a:rPr lang="en-US" sz="3600" b="1" dirty="0" smtClean="0"/>
              <a:t>one ampere </a:t>
            </a:r>
            <a:r>
              <a:rPr lang="en-US" sz="3600" b="1" dirty="0"/>
              <a:t>per second, induces one volt across the coil. </a:t>
            </a:r>
            <a:endParaRPr lang="ar-EG" sz="3600" b="1" dirty="0"/>
          </a:p>
        </p:txBody>
      </p:sp>
    </p:spTree>
    <p:extLst>
      <p:ext uri="{BB962C8B-B14F-4D97-AF65-F5344CB8AC3E}">
        <p14:creationId xmlns:p14="http://schemas.microsoft.com/office/powerpoint/2010/main" val="1178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/>
              <a:t>THE BASIC </a:t>
            </a:r>
            <a:r>
              <a:rPr lang="en-US" sz="3200" b="1" dirty="0" smtClean="0"/>
              <a:t>INDUCTOR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552" y="927898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EXAMPLE 1: </a:t>
            </a:r>
            <a:r>
              <a:rPr lang="en-US" sz="3200" b="1" dirty="0" smtClean="0"/>
              <a:t>Determine the induced voltage across a 1 henry inductor when the current is changing at a rate of 2 A/s.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 smtClean="0"/>
              <a:t>Solution:</a:t>
            </a:r>
          </a:p>
          <a:p>
            <a:pPr algn="l"/>
            <a:endParaRPr lang="en-US" sz="3200" b="1" dirty="0" smtClean="0"/>
          </a:p>
          <a:p>
            <a:pPr algn="l" rtl="0"/>
            <a:r>
              <a:rPr lang="en-US" sz="3600" b="1" dirty="0" err="1">
                <a:solidFill>
                  <a:srgbClr val="FF0000"/>
                </a:solidFill>
              </a:rPr>
              <a:t>v</a:t>
            </a:r>
            <a:r>
              <a:rPr lang="en-US" sz="2400" b="1" dirty="0" err="1">
                <a:solidFill>
                  <a:srgbClr val="FF0000"/>
                </a:solidFill>
              </a:rPr>
              <a:t>ind</a:t>
            </a:r>
            <a:r>
              <a:rPr lang="en-US" sz="3200" b="1" dirty="0">
                <a:solidFill>
                  <a:srgbClr val="FF0000"/>
                </a:solidFill>
              </a:rPr>
              <a:t> = </a:t>
            </a:r>
            <a:r>
              <a:rPr lang="en-US" sz="3200" b="1" i="1" dirty="0" smtClean="0">
                <a:solidFill>
                  <a:srgbClr val="FF0000"/>
                </a:solidFill>
              </a:rPr>
              <a:t>L di /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dt</a:t>
            </a:r>
            <a:endParaRPr lang="en-US" sz="3200" b="1" i="1" dirty="0">
              <a:solidFill>
                <a:srgbClr val="FF0000"/>
              </a:solidFill>
            </a:endParaRPr>
          </a:p>
          <a:p>
            <a:pPr algn="l" rtl="0"/>
            <a:r>
              <a:rPr lang="pt-BR" sz="3200" b="1" dirty="0" smtClean="0">
                <a:solidFill>
                  <a:srgbClr val="FF0000"/>
                </a:solidFill>
              </a:rPr>
              <a:t>        = </a:t>
            </a:r>
            <a:r>
              <a:rPr lang="pt-BR" sz="3200" b="1" dirty="0">
                <a:solidFill>
                  <a:srgbClr val="FF0000"/>
                </a:solidFill>
              </a:rPr>
              <a:t>(1 H)(2 A/s) = 2 V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6578" y="5445223"/>
            <a:ext cx="7746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b="1" dirty="0">
                <a:solidFill>
                  <a:srgbClr val="0070C0"/>
                </a:solidFill>
              </a:rPr>
              <a:t>Physical Characteristics of an </a:t>
            </a:r>
            <a:r>
              <a:rPr lang="en-US" sz="3600" b="1" dirty="0" smtClean="0">
                <a:solidFill>
                  <a:srgbClr val="0070C0"/>
                </a:solidFill>
              </a:rPr>
              <a:t>Inductor </a:t>
            </a:r>
            <a:r>
              <a:rPr lang="en-US" sz="3600" b="1" dirty="0" smtClean="0">
                <a:solidFill>
                  <a:srgbClr val="FF0000"/>
                </a:solidFill>
              </a:rPr>
              <a:t>See Ref.</a:t>
            </a:r>
            <a:endParaRPr lang="ar-EG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0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ctr" rtl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Winding Resistance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927898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ar-EG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780" y="927898"/>
            <a:ext cx="86764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b="1" dirty="0"/>
              <a:t>When a coil is made of a certain material, for example, insulated 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copper wire</a:t>
            </a:r>
            <a:r>
              <a:rPr lang="en-US" sz="3600" b="1" dirty="0"/>
              <a:t>, that wire </a:t>
            </a:r>
            <a:r>
              <a:rPr lang="en-US" sz="3600" b="1" dirty="0" smtClean="0"/>
              <a:t>has 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 resistance per unit of length. </a:t>
            </a:r>
            <a:endParaRPr lang="en-US" sz="3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sz="3600" b="1" dirty="0"/>
          </a:p>
          <a:p>
            <a:pPr algn="l" rtl="0"/>
            <a:r>
              <a:rPr lang="en-US" sz="3600" b="1" dirty="0" smtClean="0"/>
              <a:t>When </a:t>
            </a:r>
            <a:r>
              <a:rPr lang="en-US" sz="3600" b="1" dirty="0"/>
              <a:t>many turns of wire are used to construct a </a:t>
            </a:r>
            <a:r>
              <a:rPr lang="en-US" sz="3600" b="1" dirty="0" smtClean="0"/>
              <a:t>coil, the </a:t>
            </a:r>
            <a:r>
              <a:rPr lang="en-US" sz="3600" b="1" dirty="0"/>
              <a:t>total resistance may be significant. </a:t>
            </a:r>
            <a:r>
              <a:rPr lang="en-US" sz="3600" b="1" dirty="0" smtClean="0"/>
              <a:t>This resistance </a:t>
            </a:r>
            <a:r>
              <a:rPr lang="en-US" sz="3600" b="1" dirty="0"/>
              <a:t>is called the </a:t>
            </a:r>
            <a:r>
              <a:rPr lang="en-US" sz="3600" b="1" i="1" dirty="0"/>
              <a:t>dc </a:t>
            </a:r>
            <a:r>
              <a:rPr lang="en-US" sz="3600" b="1" i="1" dirty="0" smtClean="0"/>
              <a:t>resistance </a:t>
            </a:r>
            <a:r>
              <a:rPr lang="en-US" sz="3600" b="1" dirty="0" smtClean="0"/>
              <a:t>or </a:t>
            </a:r>
            <a:r>
              <a:rPr lang="en-US" sz="3600" b="1" dirty="0"/>
              <a:t>the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winding </a:t>
            </a:r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resistance </a:t>
            </a: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</a:rPr>
              <a:t>(R</a:t>
            </a:r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</a:rPr>
              <a:t>W</a:t>
            </a:r>
            <a:r>
              <a:rPr lang="en-US" sz="3600" b="1" dirty="0" smtClean="0">
                <a:solidFill>
                  <a:schemeClr val="tx1">
                    <a:lumMod val="50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523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>
            <a:noAutofit/>
          </a:bodyPr>
          <a:lstStyle/>
          <a:p>
            <a:pPr algn="ctr"/>
            <a:r>
              <a:rPr lang="en-US" sz="3200" u="sng" dirty="0">
                <a:solidFill>
                  <a:srgbClr val="FF0000"/>
                </a:solidFill>
              </a:rPr>
              <a:t>How a Capacitor Stores </a:t>
            </a:r>
            <a:r>
              <a:rPr lang="en-US" sz="3200" u="sng" dirty="0" smtClean="0">
                <a:solidFill>
                  <a:srgbClr val="FF0000"/>
                </a:solidFill>
              </a:rPr>
              <a:t>Charge</a:t>
            </a:r>
            <a:r>
              <a:rPr lang="en-US" sz="2800" u="sng" dirty="0">
                <a:solidFill>
                  <a:srgbClr val="FF0000"/>
                </a:solidFill>
              </a:rPr>
              <a:t/>
            </a:r>
            <a:br>
              <a:rPr lang="en-US" sz="2800" u="sng" dirty="0">
                <a:solidFill>
                  <a:srgbClr val="FF0000"/>
                </a:solidFill>
              </a:rPr>
            </a:br>
            <a:endParaRPr lang="ar-EG" sz="28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2878" y="980728"/>
            <a:ext cx="835759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Arial" pitchFamily="34" charset="0"/>
              <a:buChar char="•"/>
            </a:pPr>
            <a:r>
              <a:rPr lang="en-US" sz="2800" dirty="0" smtClean="0"/>
              <a:t>If </a:t>
            </a:r>
            <a:r>
              <a:rPr lang="en-US" sz="2800" dirty="0"/>
              <a:t>the capacitor is disconnected from the source, it </a:t>
            </a:r>
            <a:r>
              <a:rPr lang="en-US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retains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stored charge for a long period of time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/>
              <a:t>and </a:t>
            </a:r>
            <a:r>
              <a:rPr lang="en-US" sz="2800" dirty="0"/>
              <a:t>still has the voltage across it, as shown in Figure 2(d). </a:t>
            </a:r>
            <a:endParaRPr lang="en-US" sz="2800" dirty="0" smtClean="0"/>
          </a:p>
          <a:p>
            <a:pPr algn="l" rtl="0"/>
            <a:endParaRPr lang="en-US" sz="2800" dirty="0"/>
          </a:p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A </a:t>
            </a:r>
            <a:r>
              <a:rPr lang="en-US" sz="2800" dirty="0">
                <a:solidFill>
                  <a:srgbClr val="FF0000"/>
                </a:solidFill>
              </a:rPr>
              <a:t>charged capacitor can act as a temporary </a:t>
            </a:r>
            <a:r>
              <a:rPr lang="en-US" sz="2800" dirty="0" smtClean="0">
                <a:solidFill>
                  <a:srgbClr val="FF0000"/>
                </a:solidFill>
              </a:rPr>
              <a:t> battery.</a:t>
            </a:r>
            <a:endParaRPr lang="ar-EG" sz="28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539950"/>
            <a:ext cx="297350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24401"/>
            <a:ext cx="3600400" cy="271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3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ctr" rtl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Winding Resistance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927898"/>
            <a:ext cx="8352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/>
              <a:t>Although this resistance is distributed along the length of the wire, it effectively appears</a:t>
            </a:r>
          </a:p>
          <a:p>
            <a:pPr algn="l" rtl="0"/>
            <a:r>
              <a:rPr lang="en-US" sz="3200" b="1" dirty="0" smtClean="0"/>
              <a:t>in series with the inductance of the coil, as shown in Figure 6</a:t>
            </a:r>
            <a:r>
              <a:rPr lang="en-US" sz="3200" dirty="0" smtClean="0"/>
              <a:t>.</a:t>
            </a:r>
            <a:endParaRPr lang="ar-EG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96" y="3212976"/>
            <a:ext cx="832287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0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ctr" rtl="0"/>
            <a:r>
              <a:rPr lang="en-US" sz="3600" b="1" dirty="0"/>
              <a:t>TYPES OF INDUCTORS</a:t>
            </a:r>
            <a:endParaRPr lang="ar-EG" sz="3600" dirty="0"/>
          </a:p>
          <a:p>
            <a:pPr algn="ctr" rtl="0"/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54" y="4365104"/>
            <a:ext cx="6984776" cy="184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908720"/>
            <a:ext cx="83529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/>
              <a:t>Inductors are made in a variety of shapes and sizes. Basically, they fall into two </a:t>
            </a:r>
            <a:r>
              <a:rPr lang="en-US" sz="2800" b="1" dirty="0" smtClean="0"/>
              <a:t>general categories</a:t>
            </a:r>
            <a:r>
              <a:rPr lang="en-US" sz="2800" b="1" dirty="0"/>
              <a:t>: </a:t>
            </a:r>
            <a:r>
              <a:rPr lang="en-US" sz="3200" b="1" dirty="0">
                <a:solidFill>
                  <a:srgbClr val="FF0000"/>
                </a:solidFill>
              </a:rPr>
              <a:t>fixed and variable</a:t>
            </a:r>
            <a:r>
              <a:rPr lang="en-US" sz="2800" b="1" dirty="0"/>
              <a:t>. The standard schematic symbols are shown in Figure 10.</a:t>
            </a:r>
          </a:p>
          <a:p>
            <a:pPr algn="l"/>
            <a:endParaRPr lang="en-US" sz="2800" b="1" dirty="0" smtClean="0"/>
          </a:p>
          <a:p>
            <a:pPr algn="l"/>
            <a:r>
              <a:rPr lang="en-US" sz="2800" b="1" dirty="0" smtClean="0"/>
              <a:t>Both </a:t>
            </a:r>
            <a:r>
              <a:rPr lang="en-US" sz="2800" b="1" dirty="0"/>
              <a:t>fixed and variable inductors can be classified according to the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of core material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07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ctr" rtl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INDUCTORS</a:t>
            </a:r>
            <a:endParaRPr lang="ar-EG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0"/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908720"/>
            <a:ext cx="81944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b="1" dirty="0" smtClean="0"/>
              <a:t>Three </a:t>
            </a:r>
            <a:r>
              <a:rPr lang="en-US" sz="3600" b="1" dirty="0"/>
              <a:t>common types are the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core</a:t>
            </a:r>
            <a:r>
              <a:rPr lang="en-US" sz="3600" b="1" dirty="0"/>
              <a:t>, the 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iron core</a:t>
            </a:r>
            <a:r>
              <a:rPr lang="en-US" sz="3600" b="1" dirty="0"/>
              <a:t>, and the 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ferrite core</a:t>
            </a:r>
            <a:r>
              <a:rPr lang="en-US" sz="3600" b="1" dirty="0"/>
              <a:t>. Each has a</a:t>
            </a:r>
          </a:p>
          <a:p>
            <a:pPr algn="l"/>
            <a:r>
              <a:rPr lang="en-US" sz="3600" b="1" dirty="0"/>
              <a:t>unique symbol, as shown in Figure 11</a:t>
            </a:r>
            <a:r>
              <a:rPr lang="en-US" dirty="0"/>
              <a:t>.</a:t>
            </a:r>
            <a:endParaRPr lang="ar-E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90863"/>
            <a:ext cx="8194467" cy="242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70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ctr" rtl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INDUCTORS</a:t>
            </a:r>
          </a:p>
          <a:p>
            <a:pPr algn="ctr" rtl="0"/>
            <a:endParaRPr lang="en-US" sz="3600" b="1" dirty="0" smtClean="0"/>
          </a:p>
          <a:p>
            <a:pPr algn="ctr" rtl="0"/>
            <a:endParaRPr lang="ar-EG" sz="3600" dirty="0"/>
          </a:p>
          <a:p>
            <a:pPr algn="ctr" rtl="0"/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908720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" pitchFamily="2" charset="2"/>
              <a:buChar char="q"/>
            </a:pPr>
            <a:r>
              <a:rPr lang="en-US" sz="3200" b="1" dirty="0"/>
              <a:t>A wide variety of inductors exist, and</a:t>
            </a:r>
          </a:p>
          <a:p>
            <a:pPr algn="l" rtl="0"/>
            <a:r>
              <a:rPr lang="en-US" sz="3200" b="1" dirty="0"/>
              <a:t>some are shown in Figure 12. </a:t>
            </a:r>
            <a:endParaRPr lang="en-US" sz="3200" b="1" dirty="0" smtClean="0"/>
          </a:p>
          <a:p>
            <a:pPr algn="l" rtl="0"/>
            <a:endParaRPr lang="en-US" sz="3200" b="1" dirty="0"/>
          </a:p>
          <a:p>
            <a:pPr marL="457200" indent="-457200" algn="l" rtl="0">
              <a:buFont typeface="Wingdings" pitchFamily="2" charset="2"/>
              <a:buChar char="q"/>
            </a:pPr>
            <a:r>
              <a:rPr lang="en-US" sz="3200" b="1" dirty="0" smtClean="0"/>
              <a:t>Small </a:t>
            </a:r>
            <a:r>
              <a:rPr lang="en-US" sz="3200" b="1" dirty="0"/>
              <a:t>fixed inductors are frequently encapsulated in </a:t>
            </a:r>
            <a:r>
              <a:rPr lang="en-US" sz="3200" b="1" dirty="0" smtClean="0"/>
              <a:t>an insulating </a:t>
            </a:r>
            <a:r>
              <a:rPr lang="en-US" sz="3200" b="1" dirty="0"/>
              <a:t>material that protects the fine wire in the coil. </a:t>
            </a:r>
            <a:endParaRPr lang="ar-EG" sz="1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756084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3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ctr" rtl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SERIES AND PARALLEL INDUCTORS</a:t>
            </a:r>
            <a:endParaRPr lang="ar-EG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sz="3600" b="1" dirty="0"/>
              <a:t>Total Series </a:t>
            </a:r>
            <a:r>
              <a:rPr lang="en-US" sz="3600" b="1" dirty="0" smtClean="0"/>
              <a:t>Inductance: </a:t>
            </a:r>
            <a:r>
              <a:rPr lang="en-US" sz="3600" dirty="0" smtClean="0"/>
              <a:t>The </a:t>
            </a:r>
            <a:r>
              <a:rPr lang="en-US" sz="3600" dirty="0"/>
              <a:t>formula </a:t>
            </a:r>
            <a:r>
              <a:rPr lang="en-US" sz="3600" dirty="0" smtClean="0"/>
              <a:t>for </a:t>
            </a:r>
            <a:r>
              <a:rPr lang="en-US" sz="4000" b="1" dirty="0" smtClean="0">
                <a:solidFill>
                  <a:srgbClr val="FF000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sz="3600" dirty="0" smtClean="0"/>
              <a:t> </a:t>
            </a:r>
            <a:r>
              <a:rPr lang="en-US" sz="3600" dirty="0"/>
              <a:t>is expressed in the following equation</a:t>
            </a:r>
          </a:p>
          <a:p>
            <a:pPr marL="0" indent="0" algn="l" rtl="0">
              <a:buNone/>
            </a:pPr>
            <a:r>
              <a:rPr lang="en-US" sz="3600" dirty="0" smtClean="0"/>
              <a:t>   for </a:t>
            </a:r>
            <a:r>
              <a:rPr lang="en-US" sz="3600" b="1" i="1" dirty="0" smtClean="0">
                <a:solidFill>
                  <a:srgbClr val="FF0000"/>
                </a:solidFill>
              </a:rPr>
              <a:t>n </a:t>
            </a:r>
            <a:r>
              <a:rPr lang="en-US" sz="3600" b="1" dirty="0">
                <a:solidFill>
                  <a:srgbClr val="FF0000"/>
                </a:solidFill>
              </a:rPr>
              <a:t>inductors </a:t>
            </a:r>
            <a:r>
              <a:rPr lang="en-US" sz="3600" dirty="0"/>
              <a:t>in </a:t>
            </a:r>
            <a:r>
              <a:rPr lang="en-US" sz="3600" dirty="0" smtClean="0"/>
              <a:t>series: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0070C0"/>
                </a:solidFill>
              </a:rPr>
              <a:t>EXAMPLE </a:t>
            </a:r>
            <a:r>
              <a:rPr lang="en-US" sz="3600" b="1" dirty="0" smtClean="0">
                <a:solidFill>
                  <a:srgbClr val="0070C0"/>
                </a:solidFill>
              </a:rPr>
              <a:t>4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endParaRPr lang="en-US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09" y="3322533"/>
            <a:ext cx="634922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87" y="4365104"/>
            <a:ext cx="809393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05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ctr" rtl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SERIES AND PARALLEL INDUCTORS</a:t>
            </a:r>
            <a:endParaRPr lang="ar-EG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sz="3600" b="1" dirty="0"/>
              <a:t>Total </a:t>
            </a:r>
            <a:r>
              <a:rPr lang="en-US" sz="3600" b="1" dirty="0" smtClean="0"/>
              <a:t>parallel Inductance: </a:t>
            </a:r>
            <a:r>
              <a:rPr lang="en-US" sz="3600" dirty="0" smtClean="0"/>
              <a:t>The </a:t>
            </a:r>
            <a:r>
              <a:rPr lang="en-US" sz="3600" dirty="0"/>
              <a:t>formula </a:t>
            </a:r>
            <a:r>
              <a:rPr lang="en-US" sz="3600" dirty="0" smtClean="0"/>
              <a:t>for </a:t>
            </a:r>
            <a:r>
              <a:rPr lang="en-US" sz="3600" b="1" dirty="0" smtClean="0">
                <a:solidFill>
                  <a:srgbClr val="FF000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sz="3600" dirty="0" smtClean="0"/>
              <a:t> </a:t>
            </a:r>
            <a:r>
              <a:rPr lang="en-US" sz="3600" dirty="0"/>
              <a:t>is expressed in the following equation</a:t>
            </a:r>
          </a:p>
          <a:p>
            <a:pPr marL="0" indent="0" algn="l" rtl="0">
              <a:buNone/>
            </a:pPr>
            <a:r>
              <a:rPr lang="en-US" sz="3600" dirty="0" smtClean="0"/>
              <a:t>   for </a:t>
            </a:r>
            <a:r>
              <a:rPr lang="en-US" sz="3600" dirty="0"/>
              <a:t>the general case of </a:t>
            </a:r>
            <a:r>
              <a:rPr lang="en-US" sz="3600" i="1" dirty="0"/>
              <a:t>n </a:t>
            </a:r>
            <a:r>
              <a:rPr lang="en-US" sz="3600" dirty="0"/>
              <a:t>inductors </a:t>
            </a:r>
            <a:r>
              <a:rPr lang="en-US" sz="3600" dirty="0" smtClean="0"/>
              <a:t>in </a:t>
            </a:r>
            <a:r>
              <a:rPr lang="en-US" sz="3600" b="1" dirty="0" smtClean="0">
                <a:solidFill>
                  <a:srgbClr val="FF0000"/>
                </a:solidFill>
              </a:rPr>
              <a:t>parallel. </a:t>
            </a:r>
            <a:r>
              <a:rPr lang="en-US" sz="3200" b="1" dirty="0">
                <a:solidFill>
                  <a:srgbClr val="0070C0"/>
                </a:solidFill>
              </a:rPr>
              <a:t>EXAMPLE 5</a:t>
            </a:r>
            <a:endParaRPr lang="en-US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19023"/>
            <a:ext cx="5688632" cy="124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40" y="4365104"/>
            <a:ext cx="727280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9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07107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INDUCTORS IN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  <a:endParaRPr lang="ar-EG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980728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/>
              <a:t>An inductor passes </a:t>
            </a:r>
            <a:r>
              <a:rPr lang="en-US" sz="3200" b="1" dirty="0" smtClean="0"/>
              <a:t>AC </a:t>
            </a:r>
            <a:r>
              <a:rPr lang="en-US" sz="3200" b="1" dirty="0"/>
              <a:t>with an amount of </a:t>
            </a:r>
            <a:r>
              <a:rPr lang="en-US" sz="3200" b="1" dirty="0" smtClean="0"/>
              <a:t>opposition called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inductive reactance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(X</a:t>
            </a: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200" b="1" dirty="0" smtClean="0"/>
              <a:t>that depends </a:t>
            </a:r>
            <a:r>
              <a:rPr lang="en-US" sz="3200" b="1" dirty="0"/>
              <a:t>on the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</a:t>
            </a:r>
            <a:r>
              <a:rPr lang="en-US" sz="3200" b="1" dirty="0" smtClean="0"/>
              <a:t>.</a:t>
            </a:r>
          </a:p>
          <a:p>
            <a:pPr algn="l"/>
            <a:endParaRPr lang="en-US" sz="3200" b="1" dirty="0" smtClean="0"/>
          </a:p>
          <a:p>
            <a:pPr algn="l"/>
            <a:r>
              <a:rPr lang="en-US" sz="3200" b="1" dirty="0" smtClean="0"/>
              <a:t>The </a:t>
            </a:r>
            <a:r>
              <a:rPr lang="en-US" sz="3200" b="1" dirty="0"/>
              <a:t>expression for induced voltage in an inductor was stated</a:t>
            </a:r>
            <a:r>
              <a:rPr lang="en-US" sz="3600" b="1" dirty="0" smtClean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14601"/>
            <a:ext cx="5112205" cy="191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7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1158319"/>
          </a:xfrm>
        </p:spPr>
        <p:txBody>
          <a:bodyPr>
            <a:noAutofit/>
          </a:bodyPr>
          <a:lstStyle/>
          <a:p>
            <a:pPr algn="ctr" rtl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Relationship of Current and Voltage in an Inductor</a:t>
            </a:r>
            <a:endParaRPr lang="ar-EG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39436"/>
            <a:ext cx="8136904" cy="462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7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23131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Inductive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Reactance,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XL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052736"/>
            <a:ext cx="81369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/>
              <a:t>Inductive reactance is the opposition to sinusoidal current, expressed in ohms. The symbol for inductive  reactance ,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XL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ar-E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9" y="2678996"/>
            <a:ext cx="7848872" cy="180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5509" y="4941168"/>
            <a:ext cx="71888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/>
              <a:t>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XL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/>
              <a:t>is </a:t>
            </a:r>
            <a:r>
              <a:rPr lang="en-US" sz="2800" b="1" dirty="0"/>
              <a:t>proportional to </a:t>
            </a:r>
            <a:r>
              <a:rPr lang="en-US" sz="2800" b="1" i="1" dirty="0"/>
              <a:t>f</a:t>
            </a:r>
            <a:r>
              <a:rPr lang="en-US" sz="2800" b="1" dirty="0"/>
              <a:t>.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5356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23131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Inductive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Reactance,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XL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052736"/>
            <a:ext cx="81369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 smtClean="0"/>
              <a:t>Inductive reactance is the opposition to sinusoidal current, expressed in ohms. The symbol for inductive  reactance ,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XL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ar-E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09" y="2420888"/>
            <a:ext cx="7468774" cy="174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4392306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XL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/>
              <a:t>is </a:t>
            </a:r>
            <a:r>
              <a:rPr lang="en-US" sz="3200" b="1" dirty="0"/>
              <a:t>proportional to </a:t>
            </a:r>
            <a:r>
              <a:rPr lang="en-US" sz="3200" b="1" i="1" dirty="0" smtClean="0"/>
              <a:t>f L</a:t>
            </a:r>
            <a:endParaRPr lang="ar-EG" sz="32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095850"/>
            <a:ext cx="4104455" cy="114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1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Capacitance</a:t>
            </a:r>
            <a:endParaRPr lang="ar-EG" sz="36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2814" y="1180321"/>
            <a:ext cx="868112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pitchFamily="34" charset="0"/>
              <a:buChar char="•"/>
            </a:pPr>
            <a:r>
              <a:rPr lang="en-US" sz="3200" b="1" dirty="0"/>
              <a:t>The amount of charge that a capacitor can store per unit of voltage across its plates is its </a:t>
            </a:r>
            <a:r>
              <a:rPr lang="en-US" sz="3200" b="1" dirty="0" smtClean="0"/>
              <a:t>capacitance,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</a:rPr>
              <a:t>C</a:t>
            </a:r>
            <a:r>
              <a:rPr lang="en-US" sz="3200" b="1" i="1" dirty="0" smtClean="0"/>
              <a:t>.</a:t>
            </a:r>
          </a:p>
          <a:p>
            <a:pPr marL="342900" indent="-342900" algn="l" rtl="0">
              <a:buFont typeface="Arial" pitchFamily="34" charset="0"/>
              <a:buChar char="•"/>
            </a:pPr>
            <a:endParaRPr lang="en-US" sz="2800" b="1" i="1" dirty="0"/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800" b="1" i="1" dirty="0" smtClean="0"/>
              <a:t> </a:t>
            </a:r>
            <a:r>
              <a:rPr lang="en-US" sz="2800" b="1" dirty="0"/>
              <a:t>That is,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capacitance is a measure of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capacitor’s ability to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 charge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EG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77131"/>
            <a:ext cx="2448272" cy="1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2334" y="5138786"/>
            <a:ext cx="8298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</a:rPr>
              <a:t>where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3200" b="1" i="1" dirty="0">
                <a:solidFill>
                  <a:srgbClr val="FF0000"/>
                </a:solidFill>
              </a:rPr>
              <a:t>C</a:t>
            </a:r>
            <a:r>
              <a:rPr lang="en-US" sz="3200" i="1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is capacitance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3200" b="1" i="1" dirty="0">
                <a:solidFill>
                  <a:srgbClr val="FF0000"/>
                </a:solidFill>
              </a:rPr>
              <a:t>Q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is charge, and </a:t>
            </a:r>
            <a:r>
              <a:rPr lang="en-US" sz="3200" b="1" i="1" dirty="0">
                <a:solidFill>
                  <a:srgbClr val="FF0000"/>
                </a:solidFill>
              </a:rPr>
              <a:t>V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is voltage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ar-EG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2490" y="5940111"/>
            <a:ext cx="6847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Unit of Capacitance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/>
              <a:t>is the</a:t>
            </a:r>
            <a:r>
              <a:rPr lang="en-US" sz="3200" b="1" dirty="0" smtClean="0"/>
              <a:t>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farad </a:t>
            </a:r>
            <a:r>
              <a:rPr lang="en-US" sz="3200" b="1" dirty="0"/>
              <a:t>(F)</a:t>
            </a:r>
            <a:endParaRPr lang="ar-EG" sz="3200" b="1" dirty="0"/>
          </a:p>
        </p:txBody>
      </p:sp>
    </p:spTree>
    <p:extLst>
      <p:ext uri="{BB962C8B-B14F-4D97-AF65-F5344CB8AC3E}">
        <p14:creationId xmlns:p14="http://schemas.microsoft.com/office/powerpoint/2010/main" val="271635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23131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Inductive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Reactance,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XL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1593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19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23131"/>
          </a:xfrm>
        </p:spPr>
        <p:txBody>
          <a:bodyPr>
            <a:noAutofit/>
          </a:bodyPr>
          <a:lstStyle/>
          <a:p>
            <a:pPr algn="l" rtl="0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Reactance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Series Inductors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XL</a:t>
            </a:r>
          </a:p>
          <a:p>
            <a:pPr algn="l" rtl="0"/>
            <a:endParaRPr lang="en-US" sz="3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sz="3600" dirty="0" smtClean="0"/>
              <a:t>The </a:t>
            </a:r>
            <a:r>
              <a:rPr lang="en-US" sz="3600" dirty="0"/>
              <a:t>total inductance of series inductors is the sum of the </a:t>
            </a:r>
            <a:r>
              <a:rPr lang="en-US" sz="3600" dirty="0" smtClean="0"/>
              <a:t>individual inductances</a:t>
            </a:r>
            <a:r>
              <a:rPr lang="en-US" sz="3600" dirty="0"/>
              <a:t>. Because 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reactance is directly proportional to the inductance</a:t>
            </a:r>
            <a:r>
              <a:rPr lang="en-US" sz="3600" dirty="0"/>
              <a:t>, </a:t>
            </a:r>
            <a:r>
              <a:rPr lang="en-US" sz="3600" dirty="0" smtClean="0"/>
              <a:t>hence: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1" y="4365159"/>
            <a:ext cx="7776864" cy="173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4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23131"/>
          </a:xfrm>
        </p:spPr>
        <p:txBody>
          <a:bodyPr>
            <a:noAutofit/>
          </a:bodyPr>
          <a:lstStyle/>
          <a:p>
            <a:pPr algn="l" rtl="0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Reactance for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Inductors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XL</a:t>
            </a:r>
          </a:p>
          <a:p>
            <a:pPr algn="l" rtl="0"/>
            <a:endParaRPr lang="en-US" sz="4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sz="4000" dirty="0" smtClean="0"/>
              <a:t>The </a:t>
            </a:r>
            <a:r>
              <a:rPr lang="en-US" sz="4000" dirty="0"/>
              <a:t>total inductive reactance is the reciprocal of the sum of </a:t>
            </a:r>
            <a:r>
              <a:rPr lang="en-US" sz="4000" dirty="0" smtClean="0"/>
              <a:t>the reciprocals of </a:t>
            </a:r>
            <a:r>
              <a:rPr lang="en-US" sz="4000" dirty="0"/>
              <a:t>the individual </a:t>
            </a:r>
            <a:r>
              <a:rPr lang="en-US" sz="4000" dirty="0" smtClean="0"/>
              <a:t>reactance's.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39220"/>
            <a:ext cx="6293995" cy="164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6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79115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Reactance for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Inductors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XL</a:t>
            </a:r>
          </a:p>
          <a:p>
            <a:pPr algn="l" rtl="0"/>
            <a:r>
              <a:rPr lang="en-US" sz="3200" b="1" dirty="0" smtClean="0">
                <a:solidFill>
                  <a:srgbClr val="0070C0"/>
                </a:solidFill>
              </a:rPr>
              <a:t>Example: </a:t>
            </a:r>
            <a:r>
              <a:rPr lang="en-US" sz="3200" b="1" dirty="0" smtClean="0"/>
              <a:t>What </a:t>
            </a:r>
            <a:r>
              <a:rPr lang="en-US" sz="3200" b="1" dirty="0"/>
              <a:t>is the total inductive reactance of each circuit of Figure 33?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786687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8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779115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Reactance for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Inductors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XL</a:t>
            </a:r>
          </a:p>
          <a:p>
            <a:pPr algn="l" rtl="0"/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894945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Solution</a:t>
            </a:r>
            <a:endParaRPr lang="ar-EG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8164"/>
            <a:ext cx="8529355" cy="503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772"/>
          <a:stretch/>
        </p:blipFill>
        <p:spPr bwMode="auto">
          <a:xfrm>
            <a:off x="234534" y="2234205"/>
            <a:ext cx="2448272" cy="228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30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23131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Reactance for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Inductors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XL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01"/>
          <a:stretch/>
        </p:blipFill>
        <p:spPr bwMode="auto">
          <a:xfrm>
            <a:off x="684294" y="1630455"/>
            <a:ext cx="7992888" cy="306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9229" y="1052840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Solution</a:t>
            </a:r>
            <a:endParaRPr lang="ar-EG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44308"/>
            <a:ext cx="7992888" cy="1637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1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923131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Ohm’s Law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124744"/>
            <a:ext cx="810777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1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Quality Factor (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of a Coil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836712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/>
              <a:t>It is </a:t>
            </a:r>
            <a:r>
              <a:rPr lang="en-US" sz="3200" b="1" dirty="0">
                <a:solidFill>
                  <a:srgbClr val="FF0000"/>
                </a:solidFill>
              </a:rPr>
              <a:t>the ratio of the reactive power </a:t>
            </a:r>
            <a:r>
              <a:rPr lang="en-US" sz="3200" b="1" dirty="0"/>
              <a:t>in an inductor to </a:t>
            </a:r>
            <a:r>
              <a:rPr lang="en-US" sz="3200" b="1" dirty="0">
                <a:solidFill>
                  <a:srgbClr val="FF0000"/>
                </a:solidFill>
              </a:rPr>
              <a:t>the true </a:t>
            </a:r>
            <a:r>
              <a:rPr lang="en-US" sz="3200" b="1" dirty="0" smtClean="0">
                <a:solidFill>
                  <a:srgbClr val="FF0000"/>
                </a:solidFill>
              </a:rPr>
              <a:t>power </a:t>
            </a:r>
            <a:r>
              <a:rPr lang="en-US" sz="3200" b="1" dirty="0" smtClean="0"/>
              <a:t>in </a:t>
            </a:r>
            <a:r>
              <a:rPr lang="en-US" sz="3200" b="1" dirty="0"/>
              <a:t>the winding resistance of the coil </a:t>
            </a:r>
            <a:r>
              <a:rPr lang="en-US" sz="3200" b="1" dirty="0" smtClean="0"/>
              <a:t>. </a:t>
            </a:r>
            <a:r>
              <a:rPr lang="en-US" sz="3200" b="1" dirty="0"/>
              <a:t>It is a ratio </a:t>
            </a:r>
            <a:r>
              <a:rPr lang="en-US" sz="3200" b="1" dirty="0" smtClean="0"/>
              <a:t>of the </a:t>
            </a:r>
            <a:r>
              <a:rPr lang="en-US" sz="3200" b="1" dirty="0"/>
              <a:t>power in </a:t>
            </a:r>
            <a:r>
              <a:rPr lang="en-US" sz="3600" b="1" dirty="0">
                <a:solidFill>
                  <a:srgbClr val="FF0000"/>
                </a:solidFill>
              </a:rPr>
              <a:t>L</a:t>
            </a:r>
            <a:r>
              <a:rPr lang="en-US" sz="3200" b="1" i="1" dirty="0"/>
              <a:t> </a:t>
            </a:r>
            <a:r>
              <a:rPr lang="en-US" sz="3200" b="1" dirty="0"/>
              <a:t>to the power in </a:t>
            </a:r>
            <a:r>
              <a:rPr lang="en-US" sz="3200" b="1" dirty="0" smtClean="0">
                <a:solidFill>
                  <a:srgbClr val="FF0000"/>
                </a:solidFill>
              </a:rPr>
              <a:t>R</a:t>
            </a:r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3200" b="1" dirty="0" smtClean="0">
                <a:solidFill>
                  <a:srgbClr val="FF0000"/>
                </a:solidFill>
              </a:rPr>
              <a:t>. </a:t>
            </a:r>
          </a:p>
          <a:p>
            <a:pPr algn="l" rtl="0"/>
            <a:endParaRPr lang="en-US" sz="3200" b="1" dirty="0"/>
          </a:p>
          <a:p>
            <a:pPr algn="l" rtl="0"/>
            <a:r>
              <a:rPr lang="en-US" sz="3200" b="1" dirty="0" smtClean="0">
                <a:solidFill>
                  <a:srgbClr val="FF0000"/>
                </a:solidFill>
              </a:rPr>
              <a:t>The </a:t>
            </a:r>
            <a:r>
              <a:rPr lang="en-US" sz="3200" b="1" dirty="0">
                <a:solidFill>
                  <a:srgbClr val="FF0000"/>
                </a:solidFill>
              </a:rPr>
              <a:t>quality factor </a:t>
            </a:r>
            <a:r>
              <a:rPr lang="en-US" sz="3200" b="1" dirty="0"/>
              <a:t>is important in resonant circuits. </a:t>
            </a:r>
            <a:r>
              <a:rPr lang="en-US" sz="3200" b="1" dirty="0" smtClean="0"/>
              <a:t>A formula </a:t>
            </a:r>
            <a:r>
              <a:rPr lang="en-US" sz="3200" b="1" dirty="0"/>
              <a:t>for </a:t>
            </a:r>
            <a:r>
              <a:rPr lang="en-US" sz="3200" b="1" i="1" dirty="0"/>
              <a:t>Q </a:t>
            </a:r>
            <a:r>
              <a:rPr lang="en-US" sz="3200" b="1" dirty="0"/>
              <a:t>is developed as follows</a:t>
            </a:r>
            <a:r>
              <a:rPr lang="en-US" dirty="0"/>
              <a:t>:</a:t>
            </a:r>
            <a:endParaRPr lang="ar-EG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02" y="4990590"/>
            <a:ext cx="5641050" cy="163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6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Quality Factor (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of a Coil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340768"/>
            <a:ext cx="6612063" cy="125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37112"/>
            <a:ext cx="4032448" cy="150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2808420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/>
              <a:t>The current is the same in </a:t>
            </a:r>
            <a:r>
              <a:rPr lang="en-US" sz="3600" b="1" i="1" dirty="0">
                <a:solidFill>
                  <a:srgbClr val="FF0000"/>
                </a:solidFill>
              </a:rPr>
              <a:t>L</a:t>
            </a:r>
            <a:r>
              <a:rPr lang="en-US" sz="3200" b="1" i="1" dirty="0"/>
              <a:t> </a:t>
            </a:r>
            <a:r>
              <a:rPr lang="en-US" sz="3200" b="1" dirty="0"/>
              <a:t>and </a:t>
            </a:r>
            <a:r>
              <a:rPr lang="en-US" sz="3600" b="1" i="1" dirty="0"/>
              <a:t>R</a:t>
            </a:r>
            <a:r>
              <a:rPr lang="en-US" sz="2400" b="1" i="1" dirty="0"/>
              <a:t>W</a:t>
            </a:r>
            <a:r>
              <a:rPr lang="en-US" sz="3200" b="1" dirty="0"/>
              <a:t>; thus, the </a:t>
            </a:r>
            <a:r>
              <a:rPr lang="en-US" sz="3600" b="1" i="1" dirty="0">
                <a:solidFill>
                  <a:srgbClr val="FF0000"/>
                </a:solidFill>
              </a:rPr>
              <a:t>I</a:t>
            </a:r>
            <a:r>
              <a:rPr lang="en-US" sz="3600" b="1" baseline="30000" dirty="0">
                <a:solidFill>
                  <a:srgbClr val="FF0000"/>
                </a:solidFill>
              </a:rPr>
              <a:t>2</a:t>
            </a:r>
            <a:r>
              <a:rPr lang="en-US" sz="3200" b="1" dirty="0"/>
              <a:t> terms cancel, leaving</a:t>
            </a:r>
            <a:endParaRPr lang="ar-EG" sz="3200" b="1" dirty="0"/>
          </a:p>
        </p:txBody>
      </p:sp>
    </p:spTree>
    <p:extLst>
      <p:ext uri="{BB962C8B-B14F-4D97-AF65-F5344CB8AC3E}">
        <p14:creationId xmlns:p14="http://schemas.microsoft.com/office/powerpoint/2010/main" val="5426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Inductor Applications 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Tuned </a:t>
            </a:r>
            <a:r>
              <a:rPr 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</a:p>
          <a:p>
            <a:pPr algn="l" rtl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Inductors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used in conjunction with capacitors to provide 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selection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communications systems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tuned circuits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 a narrow band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frequencies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selected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other frequencies are rejected.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tuners in your TV and radio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receivers are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this principle and permit you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one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channel or station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 of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that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available.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94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552" y="1261628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000" b="1" dirty="0" smtClean="0">
                <a:solidFill>
                  <a:srgbClr val="FF0000"/>
                </a:solidFill>
              </a:rPr>
              <a:t>Example :</a:t>
            </a:r>
            <a:r>
              <a:rPr lang="en-US" sz="4000" b="1" dirty="0" smtClean="0"/>
              <a:t>  </a:t>
            </a:r>
            <a:r>
              <a:rPr lang="en-US" sz="4000" b="1" dirty="0"/>
              <a:t>A certain capacitor stores 50 </a:t>
            </a:r>
            <a:r>
              <a:rPr lang="en-US" sz="4000" b="1" dirty="0" smtClean="0"/>
              <a:t>micro coulombs </a:t>
            </a:r>
            <a:r>
              <a:rPr lang="en-US" sz="4000" b="1" dirty="0"/>
              <a:t>with 10 V across its </a:t>
            </a:r>
            <a:r>
              <a:rPr lang="en-US" sz="4000" b="1" dirty="0" smtClean="0"/>
              <a:t>plates. What </a:t>
            </a:r>
            <a:r>
              <a:rPr lang="en-US" sz="4000" b="1" dirty="0"/>
              <a:t>is its capacitance in units of </a:t>
            </a:r>
            <a:r>
              <a:rPr lang="en-US" sz="4000" b="1" dirty="0" smtClean="0"/>
              <a:t>microfarads?</a:t>
            </a:r>
          </a:p>
          <a:p>
            <a:pPr algn="l" rtl="0"/>
            <a:endParaRPr lang="en-US" sz="4000" b="1" dirty="0"/>
          </a:p>
          <a:p>
            <a:pPr algn="l" rtl="0"/>
            <a:r>
              <a:rPr lang="en-US" sz="4000" b="1" dirty="0" smtClean="0"/>
              <a:t>Solution: </a:t>
            </a:r>
            <a:r>
              <a:rPr lang="en-US" sz="4000" b="1" i="1" dirty="0"/>
              <a:t>C </a:t>
            </a:r>
            <a:r>
              <a:rPr lang="en-US" sz="4000" b="1" dirty="0" smtClean="0"/>
              <a:t>= </a:t>
            </a:r>
            <a:r>
              <a:rPr lang="en-US" sz="4000" b="1" i="1" dirty="0" smtClean="0"/>
              <a:t>Q / V </a:t>
            </a:r>
          </a:p>
          <a:p>
            <a:pPr algn="l" rtl="0"/>
            <a:r>
              <a:rPr lang="en-US" sz="4000" b="1" i="1" dirty="0"/>
              <a:t> </a:t>
            </a:r>
            <a:r>
              <a:rPr lang="en-US" sz="4000" b="1" i="1" dirty="0" smtClean="0"/>
              <a:t>                   </a:t>
            </a:r>
            <a:r>
              <a:rPr lang="en-US" sz="4000" b="1" dirty="0" smtClean="0"/>
              <a:t>= 50 µC/ 10 </a:t>
            </a:r>
            <a:r>
              <a:rPr lang="en-US" sz="4000" b="1" dirty="0"/>
              <a:t>V = 5 </a:t>
            </a:r>
            <a:r>
              <a:rPr lang="el-GR" sz="4000" b="1" dirty="0" smtClean="0"/>
              <a:t>μ</a:t>
            </a:r>
            <a:r>
              <a:rPr lang="en-US" sz="4000" b="1" dirty="0" smtClean="0"/>
              <a:t>F</a:t>
            </a:r>
            <a:endParaRPr lang="ar-EG" sz="40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7467600" cy="7780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7200" b="1" kern="1200" baseline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Capacitance</a:t>
            </a:r>
            <a:endParaRPr lang="ar-EG" sz="36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6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5616" y="2780928"/>
            <a:ext cx="7239000" cy="1143000"/>
          </a:xfrm>
        </p:spPr>
        <p:txBody>
          <a:bodyPr/>
          <a:lstStyle/>
          <a:p>
            <a:pPr algn="ctr"/>
            <a:r>
              <a:rPr lang="ar-EG" dirty="0"/>
              <a:t/>
            </a:r>
            <a:br>
              <a:rPr lang="ar-EG" dirty="0"/>
            </a:br>
            <a:r>
              <a:rPr lang="en-US" dirty="0">
                <a:solidFill>
                  <a:srgbClr val="FF0000"/>
                </a:solidFill>
              </a:rPr>
              <a:t>Part </a:t>
            </a:r>
            <a:r>
              <a:rPr lang="en-US" dirty="0" smtClean="0">
                <a:solidFill>
                  <a:srgbClr val="FF0000"/>
                </a:solidFill>
              </a:rPr>
              <a:t>(4)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68185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SINUSOIDAL RESPONSE OF SERIES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  <a:endParaRPr lang="ar-E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sz="3600" dirty="0" smtClean="0"/>
          </a:p>
          <a:p>
            <a:pPr algn="l" rtl="0"/>
            <a:r>
              <a:rPr lang="en-US" sz="3600" dirty="0" smtClean="0"/>
              <a:t>The </a:t>
            </a:r>
            <a:r>
              <a:rPr lang="en-US" sz="3600" dirty="0"/>
              <a:t>impedance of a 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series </a:t>
            </a:r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R-L 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is determined by the resistance and the </a:t>
            </a:r>
            <a:r>
              <a:rPr lang="en-US" sz="3600" dirty="0" smtClean="0"/>
              <a:t>inductive reactance</a:t>
            </a:r>
            <a:r>
              <a:rPr lang="en-US" sz="3600" dirty="0"/>
              <a:t>. </a:t>
            </a:r>
            <a:endParaRPr lang="en-US" sz="3600" dirty="0" smtClean="0"/>
          </a:p>
          <a:p>
            <a:pPr algn="l" rtl="0"/>
            <a:endParaRPr lang="en-US" sz="3600" dirty="0"/>
          </a:p>
          <a:p>
            <a:pPr algn="l" rtl="0"/>
            <a:r>
              <a:rPr lang="en-US" sz="3600" dirty="0" smtClean="0"/>
              <a:t>Inductive </a:t>
            </a:r>
            <a:r>
              <a:rPr lang="en-US" sz="3600" dirty="0"/>
              <a:t>reactance is expressed as a </a:t>
            </a:r>
            <a:r>
              <a:rPr lang="en-US" sz="3600" dirty="0" err="1"/>
              <a:t>phasor</a:t>
            </a:r>
            <a:r>
              <a:rPr lang="en-US" sz="3600" dirty="0"/>
              <a:t> quantity in rectangular form as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778" y="5230509"/>
            <a:ext cx="3297334" cy="1244278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5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SINUSOIDAL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RESPONSE  OF  SERIES 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R-L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  <a:endParaRPr lang="ar-E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r>
              <a:rPr lang="en-US" sz="3600" dirty="0"/>
              <a:t>In the series </a:t>
            </a:r>
            <a:r>
              <a:rPr lang="en-US" sz="3600" i="1" dirty="0" smtClean="0"/>
              <a:t>R-</a:t>
            </a:r>
            <a:r>
              <a:rPr lang="en-US" i="1" dirty="0" smtClean="0"/>
              <a:t>L</a:t>
            </a:r>
            <a:r>
              <a:rPr lang="en-US" sz="3600" i="1" dirty="0" smtClean="0"/>
              <a:t> </a:t>
            </a:r>
            <a:r>
              <a:rPr lang="en-US" sz="3600" dirty="0"/>
              <a:t>circuit of Figure 2, the total impedance is the </a:t>
            </a:r>
            <a:r>
              <a:rPr lang="en-US" sz="3600" dirty="0" err="1"/>
              <a:t>phasor</a:t>
            </a:r>
            <a:r>
              <a:rPr lang="en-US" sz="3600" dirty="0"/>
              <a:t> sum of </a:t>
            </a:r>
            <a:endParaRPr lang="en-US" sz="3600" dirty="0" smtClean="0"/>
          </a:p>
          <a:p>
            <a:pPr marL="0" indent="0" algn="l" rtl="0">
              <a:buNone/>
            </a:pPr>
            <a:r>
              <a:rPr lang="en-US" sz="3600" i="1" dirty="0" smtClean="0">
                <a:solidFill>
                  <a:srgbClr val="FF0000"/>
                </a:solidFill>
              </a:rPr>
              <a:t>    R</a:t>
            </a:r>
            <a:r>
              <a:rPr lang="en-US" sz="3600" i="1" dirty="0" smtClean="0"/>
              <a:t> &amp; </a:t>
            </a:r>
            <a:r>
              <a:rPr lang="en-US" sz="3600" i="1" dirty="0" err="1" smtClean="0">
                <a:solidFill>
                  <a:srgbClr val="FF0000"/>
                </a:solidFill>
              </a:rPr>
              <a:t>jX</a:t>
            </a:r>
            <a:r>
              <a:rPr lang="en-US" i="1" dirty="0" err="1" smtClean="0">
                <a:solidFill>
                  <a:srgbClr val="FF0000"/>
                </a:solidFill>
              </a:rPr>
              <a:t>L</a:t>
            </a:r>
            <a:r>
              <a:rPr lang="en-US" sz="3600" i="1" dirty="0" smtClean="0"/>
              <a:t> </a:t>
            </a:r>
            <a:r>
              <a:rPr lang="en-US" sz="3600" dirty="0"/>
              <a:t>and is expressed as</a:t>
            </a:r>
            <a:endParaRPr lang="en-US" sz="36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7056784" cy="25865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79" y="2413938"/>
            <a:ext cx="2388569" cy="766953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489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SINUSOIDAL RESPONSE OF SERIES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  <a:endParaRPr lang="ar-E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1540" y="1052736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 dirty="0"/>
              <a:t>Since Z is </a:t>
            </a:r>
            <a:r>
              <a:rPr lang="en-US" sz="3200" b="1" dirty="0" smtClean="0"/>
              <a:t>the </a:t>
            </a:r>
            <a:r>
              <a:rPr lang="en-US" sz="3200" b="1" dirty="0" err="1" smtClean="0"/>
              <a:t>phasor</a:t>
            </a:r>
            <a:r>
              <a:rPr lang="en-US" sz="3200" b="1" dirty="0" smtClean="0"/>
              <a:t> </a:t>
            </a:r>
            <a:r>
              <a:rPr lang="en-US" sz="3200" b="1" dirty="0"/>
              <a:t>sum of </a:t>
            </a:r>
            <a:r>
              <a:rPr lang="en-US" sz="3200" b="1" i="1" dirty="0"/>
              <a:t>R </a:t>
            </a:r>
            <a:r>
              <a:rPr lang="en-US" sz="3200" b="1" dirty="0"/>
              <a:t>and </a:t>
            </a:r>
            <a:r>
              <a:rPr lang="en-US" sz="3200" b="1" dirty="0" smtClean="0"/>
              <a:t>X</a:t>
            </a:r>
            <a:r>
              <a:rPr lang="en-US" sz="2400" b="1" dirty="0" smtClean="0"/>
              <a:t>L </a:t>
            </a:r>
            <a:r>
              <a:rPr lang="en-US" sz="3200" b="1" dirty="0" smtClean="0"/>
              <a:t>its </a:t>
            </a:r>
            <a:r>
              <a:rPr lang="en-US" sz="3200" b="1" dirty="0" err="1"/>
              <a:t>phasor</a:t>
            </a:r>
            <a:r>
              <a:rPr lang="en-US" sz="3200" b="1" dirty="0"/>
              <a:t> representation is as shown in Figure 3(b</a:t>
            </a:r>
            <a:r>
              <a:rPr lang="en-US" sz="3200" b="1" dirty="0" smtClean="0"/>
              <a:t>).</a:t>
            </a:r>
          </a:p>
          <a:p>
            <a:pPr algn="l"/>
            <a:endParaRPr lang="en-US" sz="3200" b="1" dirty="0"/>
          </a:p>
          <a:p>
            <a:pPr algn="l"/>
            <a:r>
              <a:rPr lang="en-US" sz="3200" b="1" dirty="0" smtClean="0"/>
              <a:t> </a:t>
            </a:r>
            <a:r>
              <a:rPr lang="en-US" sz="3200" b="1" dirty="0"/>
              <a:t>A </a:t>
            </a:r>
            <a:r>
              <a:rPr lang="en-US" sz="3200" b="1" dirty="0" smtClean="0"/>
              <a:t>repositioning of </a:t>
            </a:r>
            <a:r>
              <a:rPr lang="en-US" sz="3200" b="1" dirty="0"/>
              <a:t>the </a:t>
            </a:r>
            <a:r>
              <a:rPr lang="en-US" sz="3200" b="1" dirty="0" err="1"/>
              <a:t>phasors</a:t>
            </a:r>
            <a:r>
              <a:rPr lang="en-US" sz="3200" b="1" dirty="0"/>
              <a:t>, as shown in part (c), forms a right triangle called the </a:t>
            </a:r>
            <a:r>
              <a:rPr lang="en-US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impedance triangle</a:t>
            </a:r>
            <a:r>
              <a:rPr lang="en-US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EG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5104"/>
            <a:ext cx="7128792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3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ctr" rtl="0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SINUSOIDAL RESPONSE OF SERIES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R-L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  <a:endParaRPr lang="ar-E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1052735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 smtClean="0"/>
              <a:t> </a:t>
            </a:r>
            <a:r>
              <a:rPr lang="en-US" sz="3200" b="1" dirty="0"/>
              <a:t>The length of each </a:t>
            </a:r>
            <a:r>
              <a:rPr lang="en-US" sz="3200" b="1" dirty="0" err="1"/>
              <a:t>phasor</a:t>
            </a:r>
            <a:r>
              <a:rPr lang="en-US" sz="3200" b="1" dirty="0"/>
              <a:t> represents the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magnitude of the quantity</a:t>
            </a:r>
            <a:r>
              <a:rPr lang="en-US" sz="3200" b="1" dirty="0"/>
              <a:t>, and </a:t>
            </a:r>
            <a:r>
              <a:rPr lang="el-GR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ϴ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smtClean="0"/>
              <a:t>is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phase 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angle</a:t>
            </a:r>
            <a:r>
              <a:rPr lang="en-US" sz="3200" b="1" dirty="0"/>
              <a:t> between the applied </a:t>
            </a:r>
            <a:r>
              <a:rPr lang="en-US" sz="3200" b="1" dirty="0" smtClean="0"/>
              <a:t>voltage and </a:t>
            </a:r>
            <a:r>
              <a:rPr lang="en-US" sz="3200" b="1" dirty="0"/>
              <a:t>the </a:t>
            </a:r>
            <a:r>
              <a:rPr lang="en-US" sz="3200" b="1" dirty="0"/>
              <a:t>current </a:t>
            </a:r>
            <a:r>
              <a:rPr lang="en-US" sz="3200" b="1" dirty="0" smtClean="0"/>
              <a:t>( V</a:t>
            </a:r>
            <a:r>
              <a:rPr lang="en-US" sz="2800" b="1" dirty="0" smtClean="0"/>
              <a:t>S </a:t>
            </a:r>
            <a:r>
              <a:rPr lang="en-US" sz="3200" b="1" dirty="0" smtClean="0"/>
              <a:t>&amp; I) </a:t>
            </a:r>
            <a:r>
              <a:rPr lang="en-US" sz="3200" b="1" dirty="0" smtClean="0"/>
              <a:t>in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</a:t>
            </a:r>
            <a:r>
              <a:rPr lang="en-US" sz="3200" b="1" dirty="0" smtClean="0"/>
              <a:t> </a:t>
            </a:r>
            <a:r>
              <a:rPr lang="en-US" sz="3200" b="1" dirty="0"/>
              <a:t>the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/>
              <a:t>circuit.</a:t>
            </a:r>
            <a:endParaRPr lang="ar-E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7128792" cy="309634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SINUSOIDAL RESPONSE OF SERIES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R-L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</a:p>
          <a:p>
            <a:pPr algn="l" rtl="0"/>
            <a:endParaRPr lang="ar-E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768" y="1052735"/>
            <a:ext cx="87484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sz="3200" b="1" dirty="0" smtClean="0"/>
          </a:p>
          <a:p>
            <a:pPr algn="l" rtl="0"/>
            <a:r>
              <a:rPr lang="en-US" sz="3200" b="1" dirty="0" smtClean="0"/>
              <a:t>The </a:t>
            </a:r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impedance magnitude </a:t>
            </a:r>
            <a:r>
              <a:rPr lang="en-US" sz="3200" b="1" dirty="0"/>
              <a:t>of the series </a:t>
            </a:r>
            <a:r>
              <a:rPr lang="en-US" sz="3200" b="1" i="1" dirty="0" smtClean="0">
                <a:solidFill>
                  <a:srgbClr val="FF0000"/>
                </a:solidFill>
              </a:rPr>
              <a:t>R-L</a:t>
            </a:r>
            <a:r>
              <a:rPr lang="en-US" sz="3200" b="1" i="1" dirty="0" smtClean="0"/>
              <a:t> </a:t>
            </a:r>
            <a:r>
              <a:rPr lang="en-US" sz="3200" b="1" dirty="0"/>
              <a:t>circuit can be expressed in terms of </a:t>
            </a:r>
            <a:r>
              <a:rPr lang="en-US" sz="3200" b="1" dirty="0" smtClean="0"/>
              <a:t>the resistance </a:t>
            </a:r>
            <a:r>
              <a:rPr lang="en-US" sz="3200" b="1" dirty="0"/>
              <a:t>and reactance as</a:t>
            </a:r>
            <a:endParaRPr lang="ar-EG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94" y="3114838"/>
            <a:ext cx="3240359" cy="100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4439639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phase angle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ϴ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expressed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350" y="5301208"/>
            <a:ext cx="3000649" cy="113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7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SINUSOIDAL RESPONSE OF SERIES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  <a:endParaRPr lang="ar-E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052735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3600" b="1" dirty="0" smtClean="0"/>
              <a:t> </a:t>
            </a:r>
            <a:r>
              <a:rPr lang="en-US" sz="3600" b="1" dirty="0"/>
              <a:t>For each circuit in </a:t>
            </a:r>
            <a:r>
              <a:rPr lang="en-US" sz="3600" b="1" dirty="0" smtClean="0"/>
              <a:t>the following Figure write the </a:t>
            </a:r>
            <a:r>
              <a:rPr lang="en-US" sz="3600" b="1" dirty="0" err="1" smtClean="0"/>
              <a:t>phasor</a:t>
            </a:r>
            <a:r>
              <a:rPr lang="en-US" sz="3600" b="1" dirty="0" smtClean="0"/>
              <a:t> </a:t>
            </a:r>
            <a:r>
              <a:rPr lang="en-US" sz="3600" b="1" dirty="0"/>
              <a:t>expression for the impedance in </a:t>
            </a:r>
            <a:r>
              <a:rPr lang="en-US" sz="3600" b="1" dirty="0" smtClean="0"/>
              <a:t>both rectangular </a:t>
            </a:r>
            <a:r>
              <a:rPr lang="en-US" sz="3600" b="1" dirty="0"/>
              <a:t>and polar forms.</a:t>
            </a:r>
            <a:endParaRPr lang="ar-EG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14" y="3717032"/>
            <a:ext cx="6815245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1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SINUSOIDAL RESPONSE OF SERIES 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R-L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  <a:endParaRPr lang="ar-E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052735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b="1" dirty="0" smtClean="0"/>
              <a:t>Solution:</a:t>
            </a:r>
          </a:p>
          <a:p>
            <a:pPr algn="l" rtl="0"/>
            <a:endParaRPr lang="ar-EG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942"/>
          <a:stretch/>
        </p:blipFill>
        <p:spPr bwMode="auto">
          <a:xfrm>
            <a:off x="6156176" y="1988840"/>
            <a:ext cx="2736304" cy="3245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988840"/>
            <a:ext cx="5184577" cy="324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3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SINUSOIDAL RESPONSE OF SERIES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  <a:endParaRPr lang="ar-E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052735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b="1" dirty="0" smtClean="0"/>
              <a:t>Solution:</a:t>
            </a:r>
          </a:p>
          <a:p>
            <a:pPr algn="l" rtl="0"/>
            <a:endParaRPr lang="ar-EG" sz="3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57" r="33423"/>
          <a:stretch/>
        </p:blipFill>
        <p:spPr bwMode="auto">
          <a:xfrm>
            <a:off x="6084168" y="2379086"/>
            <a:ext cx="2502569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37285"/>
            <a:ext cx="5079937" cy="260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7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336885" y="201613"/>
            <a:ext cx="8339571" cy="635099"/>
          </a:xfrm>
        </p:spPr>
        <p:txBody>
          <a:bodyPr>
            <a:noAutofit/>
          </a:bodyPr>
          <a:lstStyle/>
          <a:p>
            <a:pPr algn="l" rtl="0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SINUSOIDAL RESPONSE OF SERIES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CIRCUITS</a:t>
            </a:r>
            <a:endParaRPr lang="ar-E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052735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b="1" dirty="0" smtClean="0"/>
              <a:t>Solution:</a:t>
            </a:r>
          </a:p>
          <a:p>
            <a:pPr algn="l" rtl="0"/>
            <a:endParaRPr lang="ar-EG" sz="3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812"/>
          <a:stretch/>
        </p:blipFill>
        <p:spPr bwMode="auto">
          <a:xfrm>
            <a:off x="5796136" y="2292316"/>
            <a:ext cx="2664296" cy="308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52" y="2298632"/>
            <a:ext cx="4992252" cy="307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7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TM01859868[[fn=Thermal]]</Template>
  <TotalTime>5057</TotalTime>
  <Words>4259</Words>
  <Application>Microsoft Office PowerPoint</Application>
  <PresentationFormat>On-screen Show (4:3)</PresentationFormat>
  <Paragraphs>582</Paragraphs>
  <Slides>146</Slides>
  <Notes>140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47" baseType="lpstr">
      <vt:lpstr>Thermal</vt:lpstr>
      <vt:lpstr>SERIES AND PARALLEL AC CIRCUITS</vt:lpstr>
      <vt:lpstr>Part (1)</vt:lpstr>
      <vt:lpstr>THE BASIC CAPACITOR </vt:lpstr>
      <vt:lpstr>How a Capacitor Stores Charge</vt:lpstr>
      <vt:lpstr>How a Capacitor Stores Charge </vt:lpstr>
      <vt:lpstr>How a Capacitor Stores Charge </vt:lpstr>
      <vt:lpstr>How a Capacitor Stores Charge </vt:lpstr>
      <vt:lpstr>Capacitance</vt:lpstr>
      <vt:lpstr>PowerPoint Presentation</vt:lpstr>
      <vt:lpstr>Physical Characteristics of a Capacitor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(3)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Part (4)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(5)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 THEOREMS</dc:title>
  <dc:creator>acer</dc:creator>
  <cp:lastModifiedBy>acer</cp:lastModifiedBy>
  <cp:revision>420</cp:revision>
  <dcterms:created xsi:type="dcterms:W3CDTF">2016-02-28T20:04:43Z</dcterms:created>
  <dcterms:modified xsi:type="dcterms:W3CDTF">2017-03-19T23:21:13Z</dcterms:modified>
</cp:coreProperties>
</file>